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223" r:id="rId1"/>
    <p:sldMasterId id="2147485227" r:id="rId2"/>
    <p:sldMasterId id="2147485229" r:id="rId3"/>
    <p:sldMasterId id="2147485242" r:id="rId4"/>
  </p:sldMasterIdLst>
  <p:notesMasterIdLst>
    <p:notesMasterId r:id="rId63"/>
  </p:notesMasterIdLst>
  <p:handoutMasterIdLst>
    <p:handoutMasterId r:id="rId64"/>
  </p:handoutMasterIdLst>
  <p:sldIdLst>
    <p:sldId id="364" r:id="rId5"/>
    <p:sldId id="660" r:id="rId6"/>
    <p:sldId id="369" r:id="rId7"/>
    <p:sldId id="602" r:id="rId8"/>
    <p:sldId id="661" r:id="rId9"/>
    <p:sldId id="662" r:id="rId10"/>
    <p:sldId id="663" r:id="rId11"/>
    <p:sldId id="664" r:id="rId12"/>
    <p:sldId id="665" r:id="rId13"/>
    <p:sldId id="666" r:id="rId14"/>
    <p:sldId id="667" r:id="rId15"/>
    <p:sldId id="420" r:id="rId16"/>
    <p:sldId id="668" r:id="rId17"/>
    <p:sldId id="323" r:id="rId18"/>
    <p:sldId id="670" r:id="rId19"/>
    <p:sldId id="671" r:id="rId20"/>
    <p:sldId id="672" r:id="rId21"/>
    <p:sldId id="673" r:id="rId22"/>
    <p:sldId id="674" r:id="rId23"/>
    <p:sldId id="676" r:id="rId24"/>
    <p:sldId id="677" r:id="rId25"/>
    <p:sldId id="699" r:id="rId26"/>
    <p:sldId id="701" r:id="rId27"/>
    <p:sldId id="678" r:id="rId28"/>
    <p:sldId id="679" r:id="rId29"/>
    <p:sldId id="680" r:id="rId30"/>
    <p:sldId id="700" r:id="rId31"/>
    <p:sldId id="684" r:id="rId32"/>
    <p:sldId id="683" r:id="rId33"/>
    <p:sldId id="681" r:id="rId34"/>
    <p:sldId id="682" r:id="rId35"/>
    <p:sldId id="702" r:id="rId36"/>
    <p:sldId id="686" r:id="rId37"/>
    <p:sldId id="687" r:id="rId38"/>
    <p:sldId id="703" r:id="rId39"/>
    <p:sldId id="704" r:id="rId40"/>
    <p:sldId id="688" r:id="rId41"/>
    <p:sldId id="689" r:id="rId42"/>
    <p:sldId id="690" r:id="rId43"/>
    <p:sldId id="691" r:id="rId44"/>
    <p:sldId id="692" r:id="rId45"/>
    <p:sldId id="693" r:id="rId46"/>
    <p:sldId id="694" r:id="rId47"/>
    <p:sldId id="707" r:id="rId48"/>
    <p:sldId id="708" r:id="rId49"/>
    <p:sldId id="709" r:id="rId50"/>
    <p:sldId id="710" r:id="rId51"/>
    <p:sldId id="711" r:id="rId52"/>
    <p:sldId id="712" r:id="rId53"/>
    <p:sldId id="713" r:id="rId54"/>
    <p:sldId id="714" r:id="rId55"/>
    <p:sldId id="715" r:id="rId56"/>
    <p:sldId id="695" r:id="rId57"/>
    <p:sldId id="705" r:id="rId58"/>
    <p:sldId id="696" r:id="rId59"/>
    <p:sldId id="716" r:id="rId60"/>
    <p:sldId id="325" r:id="rId61"/>
    <p:sldId id="706" r:id="rId62"/>
  </p:sldIdLst>
  <p:sldSz cx="6858000" cy="5143500"/>
  <p:notesSz cx="7010400" cy="9296400"/>
  <p:custDataLst>
    <p:tags r:id="rId6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3429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n, Helen (ACS Consultant)" initials="SH(C" lastIdx="1" clrIdx="0">
    <p:extLst>
      <p:ext uri="{19B8F6BF-5375-455C-9EA6-DF929625EA0E}">
        <p15:presenceInfo xmlns:p15="http://schemas.microsoft.com/office/powerpoint/2012/main" userId="S::helen.shin@acs.nyc.gov::8d60915d-c919-4647-964e-4d5cd8181a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569"/>
    <a:srgbClr val="99FF33"/>
    <a:srgbClr val="FF0066"/>
    <a:srgbClr val="FF3300"/>
    <a:srgbClr val="B01BEB"/>
    <a:srgbClr val="FF00FF"/>
    <a:srgbClr val="553278"/>
    <a:srgbClr val="80469A"/>
    <a:srgbClr val="D9B11D"/>
    <a:srgbClr val="E8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68" autoAdjust="0"/>
    <p:restoredTop sz="94660"/>
  </p:normalViewPr>
  <p:slideViewPr>
    <p:cSldViewPr>
      <p:cViewPr varScale="1">
        <p:scale>
          <a:sx n="136" d="100"/>
          <a:sy n="136" d="100"/>
        </p:scale>
        <p:origin x="1722" y="138"/>
      </p:cViewPr>
      <p:guideLst>
        <p:guide orient="horz" pos="1620"/>
        <p:guide pos="216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82" d="100"/>
          <a:sy n="82" d="100"/>
        </p:scale>
        <p:origin x="391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57C1F75C-90CC-422A-AD5B-1C71DC5636A6}"/>
              </a:ext>
            </a:extLst>
          </p:cNvPr>
          <p:cNvSpPr>
            <a:spLocks noGrp="1" noChangeArrowheads="1"/>
          </p:cNvSpPr>
          <p:nvPr>
            <p:ph type="hdr" sz="quarter"/>
          </p:nvPr>
        </p:nvSpPr>
        <p:spPr bwMode="auto">
          <a:xfrm>
            <a:off x="0" y="155363"/>
            <a:ext cx="7010400" cy="462918"/>
          </a:xfrm>
          <a:prstGeom prst="rect">
            <a:avLst/>
          </a:prstGeom>
          <a:noFill/>
          <a:ln>
            <a:noFill/>
          </a:ln>
          <a:effectLst/>
        </p:spPr>
        <p:txBody>
          <a:bodyPr vert="horz" wrap="square" lIns="93455" tIns="46728" rIns="93455" bIns="46728" numCol="1" anchor="t" anchorCtr="0" compatLnSpc="1">
            <a:prstTxWarp prst="textNoShape">
              <a:avLst/>
            </a:prstTxWarp>
          </a:bodyPr>
          <a:lstStyle>
            <a:lvl1pPr algn="ctr" defTabSz="934876" eaLnBrk="1" hangingPunct="1">
              <a:defRPr sz="1000">
                <a:latin typeface="Verdana" pitchFamily="34" charset="0"/>
              </a:defRPr>
            </a:lvl1pPr>
          </a:lstStyle>
          <a:p>
            <a:pPr>
              <a:defRPr/>
            </a:pPr>
            <a:r>
              <a:rPr lang="en-US" dirty="0"/>
              <a:t>Online GPSII</a:t>
            </a:r>
          </a:p>
        </p:txBody>
      </p:sp>
      <p:sp>
        <p:nvSpPr>
          <p:cNvPr id="171013" name="Rectangle 5">
            <a:extLst>
              <a:ext uri="{FF2B5EF4-FFF2-40B4-BE49-F238E27FC236}">
                <a16:creationId xmlns:a16="http://schemas.microsoft.com/office/drawing/2014/main" id="{EA1A4EF1-ACE1-4EB7-BBCE-EA606DB64A2B}"/>
              </a:ext>
            </a:extLst>
          </p:cNvPr>
          <p:cNvSpPr>
            <a:spLocks noGrp="1" noChangeArrowheads="1"/>
          </p:cNvSpPr>
          <p:nvPr>
            <p:ph type="sldNum" sz="quarter" idx="3"/>
          </p:nvPr>
        </p:nvSpPr>
        <p:spPr bwMode="auto">
          <a:xfrm>
            <a:off x="0" y="8830312"/>
            <a:ext cx="701040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ctr" defTabSz="933542" eaLnBrk="1" hangingPunct="1">
              <a:defRPr sz="1000">
                <a:latin typeface="Verdana" panose="020B0604030504040204" pitchFamily="34" charset="0"/>
              </a:defRPr>
            </a:lvl1pPr>
          </a:lstStyle>
          <a:p>
            <a:pPr>
              <a:defRPr/>
            </a:pPr>
            <a:fld id="{243A2A10-3094-4406-8D8C-605124DCF2ED}"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5C0BEF-53F5-4ABB-BFBC-C4F01F73E4E3}"/>
              </a:ext>
            </a:extLst>
          </p:cNvPr>
          <p:cNvSpPr>
            <a:spLocks noGrp="1" noChangeArrowheads="1"/>
          </p:cNvSpPr>
          <p:nvPr>
            <p:ph type="hdr" sz="quarter"/>
          </p:nvPr>
        </p:nvSpPr>
        <p:spPr bwMode="auto">
          <a:xfrm>
            <a:off x="0"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defTabSz="934876" eaLnBrk="1" hangingPunct="1">
              <a:defRPr sz="1200">
                <a:latin typeface="Arial" pitchFamily="34" charset="0"/>
              </a:defRPr>
            </a:lvl1pPr>
          </a:lstStyle>
          <a:p>
            <a:pPr>
              <a:defRPr/>
            </a:pPr>
            <a:endParaRPr lang="en-US" dirty="0"/>
          </a:p>
        </p:txBody>
      </p:sp>
      <p:sp>
        <p:nvSpPr>
          <p:cNvPr id="4099" name="Rectangle 3">
            <a:extLst>
              <a:ext uri="{FF2B5EF4-FFF2-40B4-BE49-F238E27FC236}">
                <a16:creationId xmlns:a16="http://schemas.microsoft.com/office/drawing/2014/main" id="{AEF0F0D3-2F1C-487E-9606-380A2AAD6AE8}"/>
              </a:ext>
            </a:extLst>
          </p:cNvPr>
          <p:cNvSpPr>
            <a:spLocks noGrp="1" noChangeArrowheads="1"/>
          </p:cNvSpPr>
          <p:nvPr>
            <p:ph type="dt" idx="1"/>
          </p:nvPr>
        </p:nvSpPr>
        <p:spPr bwMode="auto">
          <a:xfrm>
            <a:off x="3972666"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algn="r" defTabSz="934876" eaLnBrk="1" hangingPunct="1">
              <a:defRPr sz="1200">
                <a:latin typeface="Arial" pitchFamily="34" charset="0"/>
              </a:defRPr>
            </a:lvl1pPr>
          </a:lstStyle>
          <a:p>
            <a:pPr>
              <a:defRPr/>
            </a:pPr>
            <a:endParaRPr lang="en-US" dirty="0"/>
          </a:p>
        </p:txBody>
      </p:sp>
      <p:sp>
        <p:nvSpPr>
          <p:cNvPr id="30724" name="Rectangle 4">
            <a:extLst>
              <a:ext uri="{FF2B5EF4-FFF2-40B4-BE49-F238E27FC236}">
                <a16:creationId xmlns:a16="http://schemas.microsoft.com/office/drawing/2014/main" id="{98F868C2-5BC1-4595-BAB5-B45D8F553957}"/>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96D2BEE-FAAB-415C-846F-933F0203B803}"/>
              </a:ext>
            </a:extLst>
          </p:cNvPr>
          <p:cNvSpPr>
            <a:spLocks noGrp="1" noChangeArrowheads="1"/>
          </p:cNvSpPr>
          <p:nvPr>
            <p:ph type="body" sz="quarter" idx="3"/>
          </p:nvPr>
        </p:nvSpPr>
        <p:spPr bwMode="auto">
          <a:xfrm>
            <a:off x="700406" y="4416742"/>
            <a:ext cx="5609588" cy="4182112"/>
          </a:xfrm>
          <a:prstGeom prst="rect">
            <a:avLst/>
          </a:prstGeom>
          <a:noFill/>
          <a:ln>
            <a:noFill/>
          </a:ln>
          <a:effectLst/>
        </p:spPr>
        <p:txBody>
          <a:bodyPr vert="horz" wrap="square" lIns="93455" tIns="46728" rIns="93455" bIns="467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85161F23-7110-46D4-A898-F171F08DD5AF}"/>
              </a:ext>
            </a:extLst>
          </p:cNvPr>
          <p:cNvSpPr>
            <a:spLocks noGrp="1" noChangeArrowheads="1"/>
          </p:cNvSpPr>
          <p:nvPr>
            <p:ph type="ftr" sz="quarter" idx="4"/>
          </p:nvPr>
        </p:nvSpPr>
        <p:spPr bwMode="auto">
          <a:xfrm>
            <a:off x="0"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defTabSz="934876" eaLnBrk="1" hangingPunct="1">
              <a:defRPr sz="1200">
                <a:latin typeface="Arial" pitchFamily="34" charset="0"/>
              </a:defRPr>
            </a:lvl1pPr>
          </a:lstStyle>
          <a:p>
            <a:pPr>
              <a:defRPr/>
            </a:pPr>
            <a:endParaRPr lang="en-US" dirty="0"/>
          </a:p>
        </p:txBody>
      </p:sp>
      <p:sp>
        <p:nvSpPr>
          <p:cNvPr id="4103" name="Rectangle 7">
            <a:extLst>
              <a:ext uri="{FF2B5EF4-FFF2-40B4-BE49-F238E27FC236}">
                <a16:creationId xmlns:a16="http://schemas.microsoft.com/office/drawing/2014/main" id="{742DEF3E-2484-4FF1-B294-61F0D15D32A6}"/>
              </a:ext>
            </a:extLst>
          </p:cNvPr>
          <p:cNvSpPr>
            <a:spLocks noGrp="1" noChangeArrowheads="1"/>
          </p:cNvSpPr>
          <p:nvPr>
            <p:ph type="sldNum" sz="quarter" idx="5"/>
          </p:nvPr>
        </p:nvSpPr>
        <p:spPr bwMode="auto">
          <a:xfrm>
            <a:off x="3972666"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r" defTabSz="933542" eaLnBrk="1" hangingPunct="1">
              <a:defRPr sz="1200"/>
            </a:lvl1pPr>
          </a:lstStyle>
          <a:p>
            <a:pPr>
              <a:defRPr/>
            </a:pPr>
            <a:fld id="{CEB12E2F-80C7-48A8-87C2-E80316250CE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342900" y="2581278"/>
            <a:ext cx="6172200" cy="486237"/>
          </a:xfrm>
          <a:prstGeom prst="rect">
            <a:avLst/>
          </a:prstGeom>
        </p:spPr>
        <p:txBody>
          <a:bodyPr anchor="b"/>
          <a:lstStyle>
            <a:lvl1pPr marL="0" indent="0">
              <a:buNone/>
              <a:defRPr sz="21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Master subtitle style</a:t>
            </a:r>
          </a:p>
        </p:txBody>
      </p:sp>
      <p:sp>
        <p:nvSpPr>
          <p:cNvPr id="11" name="Title Placeholder 1"/>
          <p:cNvSpPr>
            <a:spLocks noGrp="1"/>
          </p:cNvSpPr>
          <p:nvPr>
            <p:ph type="title" hasCustomPrompt="1"/>
          </p:nvPr>
        </p:nvSpPr>
        <p:spPr>
          <a:xfrm>
            <a:off x="342900" y="1828803"/>
            <a:ext cx="6172200" cy="657225"/>
          </a:xfrm>
          <a:prstGeom prst="rect">
            <a:avLst/>
          </a:prstGeom>
        </p:spPr>
        <p:txBody>
          <a:bodyPr vert="horz" lIns="91440" tIns="45720" rIns="91440" bIns="45720" rtlCol="0" anchor="ctr">
            <a:noAutofit/>
          </a:bodyPr>
          <a:lstStyle>
            <a:lvl1pPr algn="l">
              <a:defRPr sz="3000" baseline="0"/>
            </a:lvl1pPr>
          </a:lstStyle>
          <a:p>
            <a:r>
              <a:rPr lang="en-US" dirty="0"/>
              <a:t>Master Title – Arial Bold</a:t>
            </a:r>
          </a:p>
        </p:txBody>
      </p:sp>
    </p:spTree>
    <p:custDataLst>
      <p:tags r:id="rId1"/>
    </p:custDataLst>
    <p:extLst>
      <p:ext uri="{BB962C8B-B14F-4D97-AF65-F5344CB8AC3E}">
        <p14:creationId xmlns:p14="http://schemas.microsoft.com/office/powerpoint/2010/main" val="40100924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43760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1171576"/>
            <a:ext cx="6515100" cy="30765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59847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171450" y="1033463"/>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2885619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189892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5086350" y="4324350"/>
            <a:ext cx="165735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7276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81151"/>
            <a:ext cx="6515100" cy="2971800"/>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Heading Takes Two Lines</a:t>
            </a:r>
          </a:p>
        </p:txBody>
      </p:sp>
    </p:spTree>
    <p:extLst>
      <p:ext uri="{BB962C8B-B14F-4D97-AF65-F5344CB8AC3E}">
        <p14:creationId xmlns:p14="http://schemas.microsoft.com/office/powerpoint/2010/main" val="3308854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962150"/>
            <a:ext cx="6515100" cy="2590801"/>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extLst>
      <p:ext uri="{BB962C8B-B14F-4D97-AF65-F5344CB8AC3E}">
        <p14:creationId xmlns:p14="http://schemas.microsoft.com/office/powerpoint/2010/main" val="3280070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38595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1170336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51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2900" y="1665976"/>
            <a:ext cx="3028950" cy="1600200"/>
          </a:xfrm>
          <a:prstGeom prst="rect">
            <a:avLst/>
          </a:prstGeom>
        </p:spPr>
        <p:txBody>
          <a:bodyPr vert="horz" lIns="91440" tIns="45720" rIns="91440" bIns="45720" rtlCol="0" anchor="ctr">
            <a:normAutofit/>
          </a:bodyPr>
          <a:lstStyle>
            <a:lvl1pPr algn="l">
              <a:defRPr sz="3000" b="1" baseline="0">
                <a:solidFill>
                  <a:schemeClr val="bg1"/>
                </a:solidFill>
                <a:latin typeface="Arial" panose="020B0604020202020204" pitchFamily="34" charset="0"/>
                <a:cs typeface="Arial" panose="020B0604020202020204" pitchFamily="34" charset="0"/>
              </a:defRPr>
            </a:lvl1pPr>
          </a:lstStyle>
          <a:p>
            <a:r>
              <a:rPr lang="en-US" dirty="0"/>
              <a:t>Section Title – Arial Bold</a:t>
            </a:r>
          </a:p>
        </p:txBody>
      </p:sp>
    </p:spTree>
    <p:custDataLst>
      <p:tags r:id="rId1"/>
    </p:custDataLst>
    <p:extLst>
      <p:ext uri="{BB962C8B-B14F-4D97-AF65-F5344CB8AC3E}">
        <p14:creationId xmlns:p14="http://schemas.microsoft.com/office/powerpoint/2010/main" val="115624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2965921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1171576"/>
            <a:ext cx="6515100" cy="30765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4166472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171450" y="1033463"/>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101709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custDataLst>
      <p:tags r:id="rId1"/>
    </p:custDataLst>
    <p:extLst>
      <p:ext uri="{BB962C8B-B14F-4D97-AF65-F5344CB8AC3E}">
        <p14:creationId xmlns:p14="http://schemas.microsoft.com/office/powerpoint/2010/main" val="246240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5086350" y="4324350"/>
            <a:ext cx="165735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1">
            <a:extLst>
              <a:ext uri="{FF2B5EF4-FFF2-40B4-BE49-F238E27FC236}">
                <a16:creationId xmlns:a16="http://schemas.microsoft.com/office/drawing/2014/main" id="{6FE99E8A-A4D5-4232-BD1F-31EDCF068968}"/>
              </a:ext>
            </a:extLst>
          </p:cNvPr>
          <p:cNvSpPr txBox="1">
            <a:spLocks/>
          </p:cNvSpPr>
          <p:nvPr userDrawn="1"/>
        </p:nvSpPr>
        <p:spPr>
          <a:xfrm>
            <a:off x="-205740" y="4917485"/>
            <a:ext cx="123444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Online Version</a:t>
            </a:r>
          </a:p>
        </p:txBody>
      </p:sp>
    </p:spTree>
    <p:custDataLst>
      <p:tags r:id="rId1"/>
    </p:custDataLst>
    <p:extLst>
      <p:ext uri="{BB962C8B-B14F-4D97-AF65-F5344CB8AC3E}">
        <p14:creationId xmlns:p14="http://schemas.microsoft.com/office/powerpoint/2010/main" val="332003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81151"/>
            <a:ext cx="6515100" cy="2971800"/>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Heading Takes Two Lines</a:t>
            </a:r>
          </a:p>
        </p:txBody>
      </p:sp>
    </p:spTree>
    <p:custDataLst>
      <p:tags r:id="rId1"/>
    </p:custDataLst>
    <p:extLst>
      <p:ext uri="{BB962C8B-B14F-4D97-AF65-F5344CB8AC3E}">
        <p14:creationId xmlns:p14="http://schemas.microsoft.com/office/powerpoint/2010/main" val="174078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962150"/>
            <a:ext cx="6515100" cy="2590801"/>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custDataLst>
      <p:tags r:id="rId1"/>
    </p:custDataLst>
    <p:extLst>
      <p:ext uri="{BB962C8B-B14F-4D97-AF65-F5344CB8AC3E}">
        <p14:creationId xmlns:p14="http://schemas.microsoft.com/office/powerpoint/2010/main" val="341384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custDataLst>
      <p:tags r:id="rId1"/>
    </p:custDataLst>
    <p:extLst>
      <p:ext uri="{BB962C8B-B14F-4D97-AF65-F5344CB8AC3E}">
        <p14:creationId xmlns:p14="http://schemas.microsoft.com/office/powerpoint/2010/main" val="261442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91084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015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4.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Logo for the Office of Children and Family Services" title="OCFS Log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1" y="180032"/>
            <a:ext cx="4774424" cy="10972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2"/>
          </p:nvPr>
        </p:nvSpPr>
        <p:spPr>
          <a:xfrm>
            <a:off x="342900" y="4767269"/>
            <a:ext cx="1600200" cy="274637"/>
          </a:xfrm>
          <a:prstGeom prst="rect">
            <a:avLst/>
          </a:prstGeom>
        </p:spPr>
        <p:txBody>
          <a:bodyPr vert="horz" lIns="91440" tIns="45720" rIns="91440" bIns="45720" rtlCol="0" anchor="ctr"/>
          <a:lstStyle>
            <a:lvl1pPr algn="l">
              <a:defRPr sz="675">
                <a:solidFill>
                  <a:schemeClr val="tx1">
                    <a:tint val="75000"/>
                  </a:schemeClr>
                </a:solidFill>
              </a:defRPr>
            </a:lvl1pPr>
          </a:lstStyle>
          <a:p>
            <a:fld id="{9AE51E1D-7280-49D6-A2E2-CE63FE17EF16}" type="datetimeFigureOut">
              <a:rPr lang="en-US" smtClean="0"/>
              <a:t>12/15/2020</a:t>
            </a:fld>
            <a:endParaRPr lang="en-US" dirty="0"/>
          </a:p>
        </p:txBody>
      </p:sp>
      <p:sp>
        <p:nvSpPr>
          <p:cNvPr id="5" name="Footer Placeholder 4"/>
          <p:cNvSpPr>
            <a:spLocks noGrp="1"/>
          </p:cNvSpPr>
          <p:nvPr>
            <p:ph type="ftr" sz="quarter" idx="3"/>
          </p:nvPr>
        </p:nvSpPr>
        <p:spPr>
          <a:xfrm>
            <a:off x="2343150" y="4767269"/>
            <a:ext cx="2171700" cy="274637"/>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r>
              <a:rPr lang="en-US" dirty="0"/>
              <a:t>GPSII/MAPP Leader’s Guide   September 2014</a:t>
            </a:r>
          </a:p>
        </p:txBody>
      </p:sp>
      <p:sp>
        <p:nvSpPr>
          <p:cNvPr id="6" name="Slide Number Placeholder 5"/>
          <p:cNvSpPr>
            <a:spLocks noGrp="1"/>
          </p:cNvSpPr>
          <p:nvPr>
            <p:ph type="sldNum" sz="quarter" idx="4"/>
          </p:nvPr>
        </p:nvSpPr>
        <p:spPr>
          <a:xfrm>
            <a:off x="4914900" y="4767269"/>
            <a:ext cx="1600200" cy="274637"/>
          </a:xfrm>
          <a:prstGeom prst="rect">
            <a:avLst/>
          </a:prstGeom>
        </p:spPr>
        <p:txBody>
          <a:bodyPr vert="horz" lIns="91440" tIns="45720" rIns="91440" bIns="45720" rtlCol="0" anchor="ctr"/>
          <a:lstStyle>
            <a:lvl1pPr algn="r">
              <a:defRPr sz="675">
                <a:solidFill>
                  <a:schemeClr val="tx1">
                    <a:tint val="75000"/>
                  </a:schemeClr>
                </a:solidFill>
              </a:defRPr>
            </a:lvl1pPr>
          </a:lstStyle>
          <a:p>
            <a:fld id="{8BACAC6D-BD82-4571-9E34-C1EFF11A946D}" type="slidenum">
              <a:rPr lang="en-US" smtClean="0"/>
              <a:t>‹#›</a:t>
            </a:fld>
            <a:endParaRPr lang="en-US" dirty="0"/>
          </a:p>
        </p:txBody>
      </p:sp>
      <p:sp>
        <p:nvSpPr>
          <p:cNvPr id="7" name="Rectangle 6"/>
          <p:cNvSpPr/>
          <p:nvPr/>
        </p:nvSpPr>
        <p:spPr>
          <a:xfrm>
            <a:off x="0" y="3714750"/>
            <a:ext cx="6858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0" y="3714750"/>
            <a:ext cx="6858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1"/>
          <p:cNvSpPr txBox="1">
            <a:spLocks/>
          </p:cNvSpPr>
          <p:nvPr/>
        </p:nvSpPr>
        <p:spPr>
          <a:xfrm>
            <a:off x="342900" y="3943352"/>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788" smtClean="0">
                <a:solidFill>
                  <a:schemeClr val="bg1"/>
                </a:solidFill>
              </a:rPr>
              <a:pPr/>
              <a:t>December 15, 2020</a:t>
            </a:fld>
            <a:endParaRPr lang="en-US" sz="788" dirty="0">
              <a:solidFill>
                <a:schemeClr val="bg1"/>
              </a:solidFill>
            </a:endParaRPr>
          </a:p>
          <a:p>
            <a:r>
              <a:rPr lang="en-US" sz="788" dirty="0">
                <a:solidFill>
                  <a:schemeClr val="bg1"/>
                </a:solidFill>
              </a:rPr>
              <a:t>Online Version</a:t>
            </a:r>
          </a:p>
        </p:txBody>
      </p:sp>
    </p:spTree>
    <p:custDataLst>
      <p:tags r:id="rId3"/>
    </p:custDataLst>
    <p:extLst>
      <p:ext uri="{BB962C8B-B14F-4D97-AF65-F5344CB8AC3E}">
        <p14:creationId xmlns:p14="http://schemas.microsoft.com/office/powerpoint/2010/main" val="2269678804"/>
      </p:ext>
    </p:extLst>
  </p:cSld>
  <p:clrMap bg1="lt1" tx1="dk1" bg2="lt2" tx2="dk2" accent1="accent1" accent2="accent2" accent3="accent3" accent4="accent4" accent5="accent5" accent6="accent6" hlink="hlink" folHlink="folHlink"/>
  <p:sldLayoutIdLst>
    <p:sldLayoutId id="2147485224" r:id="rId1"/>
  </p:sldLayoutIdLst>
  <p:hf hdr="0"/>
  <p:txStyles>
    <p:titleStyle>
      <a:lvl1pPr algn="ctr" defTabSz="514313" rtl="0" eaLnBrk="1" latinLnBrk="0" hangingPunct="1">
        <a:spcBef>
          <a:spcPct val="0"/>
        </a:spcBef>
        <a:buNone/>
        <a:defRPr sz="2250" b="1" kern="1200">
          <a:solidFill>
            <a:srgbClr val="002D73"/>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Logo for the Office of Children and Family Services" title="OCFS Log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1581150"/>
            <a:ext cx="40005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a:off x="0" y="1540456"/>
            <a:ext cx="40005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solidFill>
                  <a:srgbClr val="002D73"/>
                </a:solidFill>
              </a:rPr>
              <a:pPr/>
              <a:t>December 15, 2020</a:t>
            </a:fld>
            <a:endParaRPr lang="en-US" sz="900" dirty="0">
              <a:solidFill>
                <a:srgbClr val="002D73"/>
              </a:solidFill>
            </a:endParaRPr>
          </a:p>
        </p:txBody>
      </p:sp>
      <p:sp>
        <p:nvSpPr>
          <p:cNvPr id="13"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solidFill>
                  <a:srgbClr val="002D73"/>
                </a:solidFill>
              </a:rPr>
              <a:pPr/>
              <a:t>‹#›</a:t>
            </a:fld>
            <a:endParaRPr lang="en-US" sz="900" dirty="0">
              <a:solidFill>
                <a:srgbClr val="002D73"/>
              </a:solidFill>
            </a:endParaRPr>
          </a:p>
        </p:txBody>
      </p:sp>
      <p:sp>
        <p:nvSpPr>
          <p:cNvPr id="8" name="Date Placeholder 1">
            <a:extLst>
              <a:ext uri="{FF2B5EF4-FFF2-40B4-BE49-F238E27FC236}">
                <a16:creationId xmlns:a16="http://schemas.microsoft.com/office/drawing/2014/main" id="{C76FB236-8861-4D10-B3D7-D9F4C60B7D74}"/>
              </a:ext>
            </a:extLst>
          </p:cNvPr>
          <p:cNvSpPr txBox="1">
            <a:spLocks/>
          </p:cNvSpPr>
          <p:nvPr userDrawn="1"/>
        </p:nvSpPr>
        <p:spPr>
          <a:xfrm>
            <a:off x="5290524" y="4869656"/>
            <a:ext cx="1280160" cy="27432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GPSII/MAPP Online</a:t>
            </a:r>
          </a:p>
        </p:txBody>
      </p:sp>
    </p:spTree>
    <p:custDataLst>
      <p:tags r:id="rId3"/>
    </p:custDataLst>
    <p:extLst>
      <p:ext uri="{BB962C8B-B14F-4D97-AF65-F5344CB8AC3E}">
        <p14:creationId xmlns:p14="http://schemas.microsoft.com/office/powerpoint/2010/main" val="635165636"/>
      </p:ext>
    </p:extLst>
  </p:cSld>
  <p:clrMap bg1="lt1" tx1="dk1" bg2="lt2" tx2="dk2" accent1="accent1" accent2="accent2" accent3="accent3" accent4="accent4" accent5="accent5" accent6="accent6" hlink="hlink" folHlink="folHlink"/>
  <p:sldLayoutIdLst>
    <p:sldLayoutId id="2147485228" r:id="rId1"/>
  </p:sldLayoutIdLst>
  <p:txStyles>
    <p:titleStyle>
      <a:lvl1pPr algn="ctr" defTabSz="514313" rtl="0" eaLnBrk="1" latinLnBrk="0" hangingPunct="1">
        <a:spcBef>
          <a:spcPct val="0"/>
        </a:spcBef>
        <a:buNone/>
        <a:defRPr sz="2475" kern="1200">
          <a:solidFill>
            <a:schemeClr val="tx1"/>
          </a:solidFill>
          <a:latin typeface="+mj-lt"/>
          <a:ea typeface="+mj-ea"/>
          <a:cs typeface="+mj-cs"/>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350"/>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pPr/>
              <a:t>December 15, 2020</a:t>
            </a:fld>
            <a:endParaRPr lang="en-US" sz="900" dirty="0"/>
          </a:p>
        </p:txBody>
      </p:sp>
      <p:sp>
        <p:nvSpPr>
          <p:cNvPr id="9"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pPr/>
              <a:t>‹#›</a:t>
            </a:fld>
            <a:endParaRPr lang="en-US" sz="900" dirty="0"/>
          </a:p>
        </p:txBody>
      </p:sp>
      <p:sp>
        <p:nvSpPr>
          <p:cNvPr id="10" name="Rectangle 9"/>
          <p:cNvSpPr/>
          <p:nvPr/>
        </p:nvSpPr>
        <p:spPr>
          <a:xfrm>
            <a:off x="0" y="2"/>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2" descr="Logo for the Office of Children and Family Services" title="OCFS Logo">
            <a:extLst>
              <a:ext uri="{FF2B5EF4-FFF2-40B4-BE49-F238E27FC236}">
                <a16:creationId xmlns:a16="http://schemas.microsoft.com/office/drawing/2014/main" id="{59947689-48A8-45B5-806C-CAA357F5C55D}"/>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ate Placeholder 1">
            <a:extLst>
              <a:ext uri="{FF2B5EF4-FFF2-40B4-BE49-F238E27FC236}">
                <a16:creationId xmlns:a16="http://schemas.microsoft.com/office/drawing/2014/main" id="{F5C422C7-8514-4CE6-80C8-93A8AE6A4463}"/>
              </a:ext>
            </a:extLst>
          </p:cNvPr>
          <p:cNvSpPr txBox="1">
            <a:spLocks/>
          </p:cNvSpPr>
          <p:nvPr userDrawn="1"/>
        </p:nvSpPr>
        <p:spPr>
          <a:xfrm>
            <a:off x="198120" y="4568190"/>
            <a:ext cx="640080" cy="36576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dirty="0">
                <a:solidFill>
                  <a:srgbClr val="002D73"/>
                </a:solidFill>
              </a:rPr>
              <a:t>Online</a:t>
            </a:r>
          </a:p>
          <a:p>
            <a:pPr algn="ctr"/>
            <a:r>
              <a:rPr lang="en-US" sz="1050" dirty="0">
                <a:solidFill>
                  <a:srgbClr val="002D73"/>
                </a:solidFill>
              </a:rPr>
              <a:t>GPSII</a:t>
            </a:r>
          </a:p>
        </p:txBody>
      </p:sp>
    </p:spTree>
    <p:custDataLst>
      <p:tags r:id="rId12"/>
    </p:custDataLst>
    <p:extLst>
      <p:ext uri="{BB962C8B-B14F-4D97-AF65-F5344CB8AC3E}">
        <p14:creationId xmlns:p14="http://schemas.microsoft.com/office/powerpoint/2010/main" val="2615398908"/>
      </p:ext>
    </p:extLst>
  </p:cSld>
  <p:clrMap bg1="lt1" tx1="dk1" bg2="lt2" tx2="dk2" accent1="accent1" accent2="accent2" accent3="accent3" accent4="accent4" accent5="accent5" accent6="accent6" hlink="hlink" folHlink="folHlink"/>
  <p:sldLayoutIdLst>
    <p:sldLayoutId id="2147485230" r:id="rId1"/>
    <p:sldLayoutId id="2147485239" r:id="rId2"/>
    <p:sldLayoutId id="2147485234" r:id="rId3"/>
    <p:sldLayoutId id="2147485235" r:id="rId4"/>
    <p:sldLayoutId id="2147485231" r:id="rId5"/>
    <p:sldLayoutId id="2147485240" r:id="rId6"/>
    <p:sldLayoutId id="2147485233" r:id="rId7"/>
    <p:sldLayoutId id="2147485238" r:id="rId8"/>
    <p:sldLayoutId id="2147485241" r:id="rId9"/>
    <p:sldLayoutId id="2147485236" r:id="rId10"/>
  </p:sldLayoutIdLst>
  <p:txStyles>
    <p:titleStyle>
      <a:lvl1pPr algn="ctr" defTabSz="514313" rtl="0" eaLnBrk="1" latinLnBrk="0" hangingPunct="1">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2" descr="Logo for the Office of Children and Family Services" title="OCFS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34863" y="4476750"/>
            <a:ext cx="1551687"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2350"/>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pPr/>
              <a:t>December 15, 2020</a:t>
            </a:fld>
            <a:endParaRPr lang="en-US" sz="900" dirty="0"/>
          </a:p>
        </p:txBody>
      </p:sp>
      <p:sp>
        <p:nvSpPr>
          <p:cNvPr id="9"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pPr/>
              <a:t>‹#›</a:t>
            </a:fld>
            <a:endParaRPr lang="en-US" sz="900" dirty="0"/>
          </a:p>
        </p:txBody>
      </p:sp>
      <p:sp>
        <p:nvSpPr>
          <p:cNvPr id="10" name="Rectangle 9"/>
          <p:cNvSpPr/>
          <p:nvPr/>
        </p:nvSpPr>
        <p:spPr>
          <a:xfrm>
            <a:off x="0" y="2"/>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2">
            <a:extLst>
              <a:ext uri="{FF2B5EF4-FFF2-40B4-BE49-F238E27FC236}">
                <a16:creationId xmlns:a16="http://schemas.microsoft.com/office/drawing/2014/main" id="{D36BA64C-4A83-43D1-B67F-B8068DB81FF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108955" y="4463877"/>
            <a:ext cx="514350" cy="50604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618466"/>
      </p:ext>
    </p:extLst>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Lst>
  <p:txStyles>
    <p:titleStyle>
      <a:lvl1pPr algn="ctr" defTabSz="514313" rtl="0" eaLnBrk="1" latinLnBrk="0" hangingPunct="1">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40.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E06159-F352-46C1-87B2-2F1EBE0F3F3E}"/>
              </a:ext>
            </a:extLst>
          </p:cNvPr>
          <p:cNvSpPr>
            <a:spLocks noGrp="1"/>
          </p:cNvSpPr>
          <p:nvPr>
            <p:ph type="body" idx="1"/>
          </p:nvPr>
        </p:nvSpPr>
        <p:spPr/>
        <p:txBody>
          <a:bodyPr/>
          <a:lstStyle/>
          <a:p>
            <a:r>
              <a:rPr lang="en-US" dirty="0"/>
              <a:t>Meetings 1 – 10 </a:t>
            </a:r>
          </a:p>
        </p:txBody>
      </p:sp>
      <p:sp>
        <p:nvSpPr>
          <p:cNvPr id="2" name="Title 1">
            <a:extLst>
              <a:ext uri="{FF2B5EF4-FFF2-40B4-BE49-F238E27FC236}">
                <a16:creationId xmlns:a16="http://schemas.microsoft.com/office/drawing/2014/main" id="{5BC27FE8-5D35-4991-A0A3-5BFD45457B09}"/>
              </a:ext>
            </a:extLst>
          </p:cNvPr>
          <p:cNvSpPr>
            <a:spLocks noGrp="1"/>
          </p:cNvSpPr>
          <p:nvPr>
            <p:ph type="title"/>
          </p:nvPr>
        </p:nvSpPr>
        <p:spPr>
          <a:prstGeom prst="rect">
            <a:avLst/>
          </a:prstGeom>
        </p:spPr>
        <p:txBody>
          <a:bodyPr/>
          <a:lstStyle/>
          <a:p>
            <a:r>
              <a:rPr lang="en-US" dirty="0"/>
              <a:t>Online GPS II/MAPP</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975F5D-E948-452E-81B3-D739056CE5B6}"/>
              </a:ext>
            </a:extLst>
          </p:cNvPr>
          <p:cNvSpPr>
            <a:spLocks noGrp="1"/>
          </p:cNvSpPr>
          <p:nvPr>
            <p:ph type="body" idx="4294967295"/>
          </p:nvPr>
        </p:nvSpPr>
        <p:spPr>
          <a:xfrm>
            <a:off x="76200" y="514351"/>
            <a:ext cx="6438900" cy="838199"/>
          </a:xfrm>
          <a:prstGeom prst="rect">
            <a:avLst/>
          </a:prstGeom>
        </p:spPr>
        <p:txBody>
          <a:bodyPr/>
          <a:lstStyle/>
          <a:p>
            <a:r>
              <a:rPr lang="en-US" sz="3200" b="1" dirty="0">
                <a:solidFill>
                  <a:schemeClr val="tx1">
                    <a:lumMod val="65000"/>
                    <a:lumOff val="35000"/>
                  </a:schemeClr>
                </a:solidFill>
              </a:rPr>
              <a:t>How would you </a:t>
            </a:r>
            <a:r>
              <a:rPr lang="en-US" sz="3200" b="1" dirty="0">
                <a:solidFill>
                  <a:schemeClr val="accent2"/>
                </a:solidFill>
              </a:rPr>
              <a:t>define</a:t>
            </a:r>
            <a:r>
              <a:rPr lang="en-US" sz="3200" b="1" dirty="0"/>
              <a:t> </a:t>
            </a:r>
            <a:r>
              <a:rPr lang="en-US" sz="3200" b="1" dirty="0">
                <a:solidFill>
                  <a:schemeClr val="tx1">
                    <a:lumMod val="65000"/>
                    <a:lumOff val="35000"/>
                  </a:schemeClr>
                </a:solidFill>
              </a:rPr>
              <a:t>family?</a:t>
            </a:r>
          </a:p>
          <a:p>
            <a:endParaRPr lang="en-US" dirty="0"/>
          </a:p>
        </p:txBody>
      </p:sp>
    </p:spTree>
    <p:extLst>
      <p:ext uri="{BB962C8B-B14F-4D97-AF65-F5344CB8AC3E}">
        <p14:creationId xmlns:p14="http://schemas.microsoft.com/office/powerpoint/2010/main" val="320173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B723E9-78D2-49A1-ADF1-A970E36CAD49}"/>
              </a:ext>
            </a:extLst>
          </p:cNvPr>
          <p:cNvSpPr>
            <a:spLocks noGrp="1"/>
          </p:cNvSpPr>
          <p:nvPr>
            <p:ph type="body" idx="4294967295"/>
          </p:nvPr>
        </p:nvSpPr>
        <p:spPr>
          <a:xfrm>
            <a:off x="152400" y="514351"/>
            <a:ext cx="6362700" cy="1676399"/>
          </a:xfrm>
          <a:prstGeom prst="rect">
            <a:avLst/>
          </a:prstGeom>
        </p:spPr>
        <p:txBody>
          <a:bodyPr/>
          <a:lstStyle/>
          <a:p>
            <a:r>
              <a:rPr lang="en-US" sz="3200" b="1" dirty="0">
                <a:solidFill>
                  <a:schemeClr val="tx1">
                    <a:lumMod val="65000"/>
                    <a:lumOff val="35000"/>
                  </a:schemeClr>
                </a:solidFill>
              </a:rPr>
              <a:t>What</a:t>
            </a:r>
            <a:r>
              <a:rPr lang="en-US" sz="3200" b="1" dirty="0"/>
              <a:t> </a:t>
            </a:r>
            <a:r>
              <a:rPr lang="en-US" sz="3200" b="1" dirty="0">
                <a:solidFill>
                  <a:schemeClr val="accent2"/>
                </a:solidFill>
              </a:rPr>
              <a:t>social changes </a:t>
            </a:r>
            <a:r>
              <a:rPr lang="en-US" sz="3200" b="1" dirty="0">
                <a:solidFill>
                  <a:schemeClr val="tx1">
                    <a:lumMod val="65000"/>
                    <a:lumOff val="35000"/>
                  </a:schemeClr>
                </a:solidFill>
              </a:rPr>
              <a:t>have affected family life in our country in recent years? </a:t>
            </a:r>
          </a:p>
          <a:p>
            <a:endParaRPr lang="en-US" dirty="0"/>
          </a:p>
        </p:txBody>
      </p:sp>
    </p:spTree>
    <p:extLst>
      <p:ext uri="{BB962C8B-B14F-4D97-AF65-F5344CB8AC3E}">
        <p14:creationId xmlns:p14="http://schemas.microsoft.com/office/powerpoint/2010/main" val="2125759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5FCC9A-E2CC-47E1-94D2-B8C3D1422B3D}"/>
              </a:ext>
            </a:extLst>
          </p:cNvPr>
          <p:cNvPicPr>
            <a:picLocks noChangeAspect="1"/>
          </p:cNvPicPr>
          <p:nvPr/>
        </p:nvPicPr>
        <p:blipFill>
          <a:blip r:embed="rId2"/>
          <a:stretch>
            <a:fillRect/>
          </a:stretch>
        </p:blipFill>
        <p:spPr>
          <a:xfrm>
            <a:off x="3729260" y="551004"/>
            <a:ext cx="2671540" cy="1457204"/>
          </a:xfrm>
          <a:prstGeom prst="rect">
            <a:avLst/>
          </a:prstGeom>
        </p:spPr>
      </p:pic>
      <p:sp>
        <p:nvSpPr>
          <p:cNvPr id="3" name="Content Placeholder 2">
            <a:extLst>
              <a:ext uri="{FF2B5EF4-FFF2-40B4-BE49-F238E27FC236}">
                <a16:creationId xmlns:a16="http://schemas.microsoft.com/office/drawing/2014/main" id="{83F0D1B0-7F49-424C-966E-096D639E6D34}"/>
              </a:ext>
            </a:extLst>
          </p:cNvPr>
          <p:cNvSpPr>
            <a:spLocks noGrp="1"/>
          </p:cNvSpPr>
          <p:nvPr>
            <p:ph type="body" idx="1"/>
          </p:nvPr>
        </p:nvSpPr>
        <p:spPr>
          <a:xfrm>
            <a:off x="171450" y="2121059"/>
            <a:ext cx="6515100" cy="2613694"/>
          </a:xfrm>
        </p:spPr>
        <p:txBody>
          <a:bodyPr/>
          <a:lstStyle/>
          <a:p>
            <a:r>
              <a:rPr lang="en-US" sz="2800" dirty="0"/>
              <a:t>A regularly interacting or </a:t>
            </a:r>
            <a:r>
              <a:rPr lang="en-US" sz="2800" dirty="0">
                <a:solidFill>
                  <a:schemeClr val="tx1">
                    <a:lumMod val="65000"/>
                    <a:lumOff val="35000"/>
                  </a:schemeClr>
                </a:solidFill>
              </a:rPr>
              <a:t>interdependent</a:t>
            </a:r>
            <a:r>
              <a:rPr lang="en-US" sz="2800" dirty="0"/>
              <a:t> group of items forming a unified whole.</a:t>
            </a:r>
          </a:p>
        </p:txBody>
      </p:sp>
      <p:sp>
        <p:nvSpPr>
          <p:cNvPr id="6" name="Text Placeholder 5">
            <a:extLst>
              <a:ext uri="{FF2B5EF4-FFF2-40B4-BE49-F238E27FC236}">
                <a16:creationId xmlns:a16="http://schemas.microsoft.com/office/drawing/2014/main" id="{CB1DE051-DF68-4624-A630-309780700D4F}"/>
              </a:ext>
            </a:extLst>
          </p:cNvPr>
          <p:cNvSpPr>
            <a:spLocks noGrp="1"/>
          </p:cNvSpPr>
          <p:nvPr>
            <p:ph type="body" idx="13"/>
          </p:nvPr>
        </p:nvSpPr>
        <p:spPr>
          <a:xfrm>
            <a:off x="114300" y="438153"/>
            <a:ext cx="3695700" cy="638175"/>
          </a:xfrm>
        </p:spPr>
        <p:txBody>
          <a:bodyPr/>
          <a:lstStyle/>
          <a:p>
            <a:r>
              <a:rPr lang="en-US" sz="2800" dirty="0"/>
              <a:t>Definition of System</a:t>
            </a:r>
          </a:p>
        </p:txBody>
      </p:sp>
      <p:sp>
        <p:nvSpPr>
          <p:cNvPr id="4" name="TextBox 3">
            <a:extLst>
              <a:ext uri="{FF2B5EF4-FFF2-40B4-BE49-F238E27FC236}">
                <a16:creationId xmlns:a16="http://schemas.microsoft.com/office/drawing/2014/main" id="{5533E73F-1088-4D6C-BEA5-211790F1C779}"/>
              </a:ext>
            </a:extLst>
          </p:cNvPr>
          <p:cNvSpPr txBox="1"/>
          <p:nvPr/>
        </p:nvSpPr>
        <p:spPr>
          <a:xfrm>
            <a:off x="4648200" y="165735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5998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81FF73-361A-428C-964B-D9F1C0675E0B}"/>
              </a:ext>
            </a:extLst>
          </p:cNvPr>
          <p:cNvSpPr>
            <a:spLocks noGrp="1"/>
          </p:cNvSpPr>
          <p:nvPr>
            <p:ph type="body" idx="1"/>
          </p:nvPr>
        </p:nvSpPr>
        <p:spPr>
          <a:xfrm>
            <a:off x="114300" y="1885950"/>
            <a:ext cx="6515100" cy="2514603"/>
          </a:xfrm>
        </p:spPr>
        <p:txBody>
          <a:bodyPr/>
          <a:lstStyle/>
          <a:p>
            <a:r>
              <a:rPr lang="en-US" sz="2800" dirty="0"/>
              <a:t>Example:	</a:t>
            </a:r>
          </a:p>
          <a:p>
            <a:r>
              <a:rPr lang="en-US" sz="2800" dirty="0"/>
              <a:t>One parent changes 	from the </a:t>
            </a:r>
            <a:r>
              <a:rPr lang="en-US" sz="2800"/>
              <a:t>night shift </a:t>
            </a:r>
            <a:r>
              <a:rPr lang="en-US" sz="2800" dirty="0"/>
              <a:t>to the day shift</a:t>
            </a:r>
          </a:p>
          <a:p>
            <a:endParaRPr lang="en-US" dirty="0"/>
          </a:p>
        </p:txBody>
      </p:sp>
      <p:sp>
        <p:nvSpPr>
          <p:cNvPr id="3" name="Text Placeholder 2">
            <a:extLst>
              <a:ext uri="{FF2B5EF4-FFF2-40B4-BE49-F238E27FC236}">
                <a16:creationId xmlns:a16="http://schemas.microsoft.com/office/drawing/2014/main" id="{3B397E9C-9AE6-4005-B4A3-3142174269D9}"/>
              </a:ext>
            </a:extLst>
          </p:cNvPr>
          <p:cNvSpPr>
            <a:spLocks noGrp="1"/>
          </p:cNvSpPr>
          <p:nvPr>
            <p:ph type="body" idx="13"/>
          </p:nvPr>
        </p:nvSpPr>
        <p:spPr>
          <a:xfrm>
            <a:off x="114300" y="514350"/>
            <a:ext cx="6515100" cy="914400"/>
          </a:xfrm>
        </p:spPr>
        <p:txBody>
          <a:bodyPr/>
          <a:lstStyle/>
          <a:p>
            <a:r>
              <a:rPr lang="en-US" dirty="0"/>
              <a:t>A change in one family member affects the whole family</a:t>
            </a:r>
          </a:p>
          <a:p>
            <a:endParaRPr lang="en-US" dirty="0"/>
          </a:p>
        </p:txBody>
      </p:sp>
    </p:spTree>
    <p:extLst>
      <p:ext uri="{BB962C8B-B14F-4D97-AF65-F5344CB8AC3E}">
        <p14:creationId xmlns:p14="http://schemas.microsoft.com/office/powerpoint/2010/main" val="1731091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E0559C-2FBF-4898-B71C-F2A155A1677F}"/>
              </a:ext>
            </a:extLst>
          </p:cNvPr>
          <p:cNvSpPr>
            <a:spLocks noGrp="1"/>
          </p:cNvSpPr>
          <p:nvPr>
            <p:ph type="body" idx="13"/>
          </p:nvPr>
        </p:nvSpPr>
        <p:spPr>
          <a:xfrm>
            <a:off x="114300" y="514350"/>
            <a:ext cx="1485900" cy="1295400"/>
          </a:xfrm>
        </p:spPr>
        <p:txBody>
          <a:bodyPr/>
          <a:lstStyle/>
          <a:p>
            <a:r>
              <a:rPr lang="en-US" altLang="en-US" sz="1600" dirty="0">
                <a:solidFill>
                  <a:schemeClr val="accent1"/>
                </a:solidFill>
              </a:rPr>
              <a:t>Let’s look at:</a:t>
            </a:r>
            <a:r>
              <a:rPr lang="en-US" altLang="en-US" sz="2000" dirty="0">
                <a:solidFill>
                  <a:schemeClr val="accent1"/>
                </a:solidFill>
              </a:rPr>
              <a:t> </a:t>
            </a:r>
            <a:r>
              <a:rPr lang="en-US" altLang="en-US" sz="2000" dirty="0"/>
              <a:t>Handout 2 </a:t>
            </a:r>
            <a:endParaRPr lang="en-US" sz="2000" dirty="0"/>
          </a:p>
        </p:txBody>
      </p:sp>
      <p:pic>
        <p:nvPicPr>
          <p:cNvPr id="4" name="Picture 3" descr="Graphical user interface, text, application&#10;&#10;Description automatically generated">
            <a:extLst>
              <a:ext uri="{FF2B5EF4-FFF2-40B4-BE49-F238E27FC236}">
                <a16:creationId xmlns:a16="http://schemas.microsoft.com/office/drawing/2014/main" id="{B539D1C1-764B-4558-992C-030029F66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707" y="266628"/>
            <a:ext cx="3385493" cy="4876871"/>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1DEB4B7-8F07-432F-A8E6-9EDA48E75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52551"/>
            <a:ext cx="6553200" cy="2289198"/>
          </a:xfrm>
          <a:prstGeom prst="rect">
            <a:avLst/>
          </a:prstGeom>
        </p:spPr>
      </p:pic>
    </p:spTree>
    <p:extLst>
      <p:ext uri="{BB962C8B-B14F-4D97-AF65-F5344CB8AC3E}">
        <p14:creationId xmlns:p14="http://schemas.microsoft.com/office/powerpoint/2010/main" val="1193387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DE426F9-EF27-4551-967A-3CB08557A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61324"/>
            <a:ext cx="6553200" cy="2620851"/>
          </a:xfrm>
          <a:prstGeom prst="rect">
            <a:avLst/>
          </a:prstGeom>
        </p:spPr>
      </p:pic>
    </p:spTree>
    <p:extLst>
      <p:ext uri="{BB962C8B-B14F-4D97-AF65-F5344CB8AC3E}">
        <p14:creationId xmlns:p14="http://schemas.microsoft.com/office/powerpoint/2010/main" val="2193385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0FAE175-D58B-4541-B6BC-4E660F556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7448"/>
            <a:ext cx="6858000" cy="2588603"/>
          </a:xfrm>
          <a:prstGeom prst="rect">
            <a:avLst/>
          </a:prstGeom>
        </p:spPr>
      </p:pic>
    </p:spTree>
    <p:extLst>
      <p:ext uri="{BB962C8B-B14F-4D97-AF65-F5344CB8AC3E}">
        <p14:creationId xmlns:p14="http://schemas.microsoft.com/office/powerpoint/2010/main" val="3616370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A67DACA5-5F4D-4A32-AD0E-B4381DD3B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47750"/>
            <a:ext cx="6477000" cy="3118797"/>
          </a:xfrm>
          <a:prstGeom prst="rect">
            <a:avLst/>
          </a:prstGeom>
        </p:spPr>
      </p:pic>
    </p:spTree>
    <p:extLst>
      <p:ext uri="{BB962C8B-B14F-4D97-AF65-F5344CB8AC3E}">
        <p14:creationId xmlns:p14="http://schemas.microsoft.com/office/powerpoint/2010/main" val="1722181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27B7DA4-9CE0-4B49-AA8C-61A7C19AA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881358"/>
            <a:ext cx="6477000" cy="3380784"/>
          </a:xfrm>
          <a:prstGeom prst="rect">
            <a:avLst/>
          </a:prstGeom>
        </p:spPr>
      </p:pic>
    </p:spTree>
    <p:extLst>
      <p:ext uri="{BB962C8B-B14F-4D97-AF65-F5344CB8AC3E}">
        <p14:creationId xmlns:p14="http://schemas.microsoft.com/office/powerpoint/2010/main" val="1479613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342900" y="1892419"/>
            <a:ext cx="3371850" cy="1936631"/>
          </a:xfrm>
        </p:spPr>
        <p:txBody>
          <a:bodyPr>
            <a:normAutofit fontScale="90000"/>
          </a:bodyPr>
          <a:lstStyle/>
          <a:p>
            <a:r>
              <a:rPr lang="en-US" sz="2700" dirty="0"/>
              <a:t>Meeting 8</a:t>
            </a:r>
            <a:br>
              <a:rPr lang="en-US" sz="2700" dirty="0"/>
            </a:br>
            <a:br>
              <a:rPr lang="en-US" sz="2700" dirty="0"/>
            </a:br>
            <a:r>
              <a:rPr lang="en-US" sz="2400" dirty="0"/>
              <a:t>Understanding the Impact of Fostering and Adopting</a:t>
            </a:r>
            <a:endParaRPr lang="en-US" sz="2100" dirty="0"/>
          </a:p>
        </p:txBody>
      </p:sp>
      <p:pic>
        <p:nvPicPr>
          <p:cNvPr id="6" name="Picture 2">
            <a:extLst>
              <a:ext uri="{FF2B5EF4-FFF2-40B4-BE49-F238E27FC236}">
                <a16:creationId xmlns:a16="http://schemas.microsoft.com/office/drawing/2014/main" id="{82F9F050-F5CC-47BE-8E8B-0556A9BDF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057650" y="1852226"/>
            <a:ext cx="2743200" cy="202415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5157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1B14D31E-9541-488C-872E-8939EBFAC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06" y="821089"/>
            <a:ext cx="6477000" cy="4216030"/>
          </a:xfrm>
          <a:prstGeom prst="rect">
            <a:avLst/>
          </a:prstGeom>
        </p:spPr>
      </p:pic>
      <p:sp>
        <p:nvSpPr>
          <p:cNvPr id="4" name="TextBox 3">
            <a:extLst>
              <a:ext uri="{FF2B5EF4-FFF2-40B4-BE49-F238E27FC236}">
                <a16:creationId xmlns:a16="http://schemas.microsoft.com/office/drawing/2014/main" id="{9789F5B5-583B-4A07-A117-B0B0119B09EA}"/>
              </a:ext>
            </a:extLst>
          </p:cNvPr>
          <p:cNvSpPr txBox="1"/>
          <p:nvPr/>
        </p:nvSpPr>
        <p:spPr>
          <a:xfrm>
            <a:off x="255006" y="361950"/>
            <a:ext cx="2856295" cy="369332"/>
          </a:xfrm>
          <a:prstGeom prst="rect">
            <a:avLst/>
          </a:prstGeom>
          <a:noFill/>
        </p:spPr>
        <p:txBody>
          <a:bodyPr wrap="none" rtlCol="0">
            <a:spAutoFit/>
          </a:bodyPr>
          <a:lstStyle/>
          <a:p>
            <a:r>
              <a:rPr lang="en-US" b="1" dirty="0">
                <a:solidFill>
                  <a:schemeClr val="accent1"/>
                </a:solidFill>
              </a:rPr>
              <a:t>Let’s look at: </a:t>
            </a:r>
            <a:r>
              <a:rPr lang="en-US" b="1" dirty="0">
                <a:solidFill>
                  <a:schemeClr val="tx2"/>
                </a:solidFill>
              </a:rPr>
              <a:t>Handout 3 </a:t>
            </a:r>
          </a:p>
        </p:txBody>
      </p:sp>
    </p:spTree>
    <p:extLst>
      <p:ext uri="{BB962C8B-B14F-4D97-AF65-F5344CB8AC3E}">
        <p14:creationId xmlns:p14="http://schemas.microsoft.com/office/powerpoint/2010/main" val="2129558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878A4D3-1D37-4C00-9B5F-1BB0B6280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25786"/>
            <a:ext cx="6477000" cy="2891928"/>
          </a:xfrm>
          <a:prstGeom prst="rect">
            <a:avLst/>
          </a:prstGeom>
        </p:spPr>
      </p:pic>
    </p:spTree>
    <p:extLst>
      <p:ext uri="{BB962C8B-B14F-4D97-AF65-F5344CB8AC3E}">
        <p14:creationId xmlns:p14="http://schemas.microsoft.com/office/powerpoint/2010/main" val="1256996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CA3B0B-53F1-4962-A58C-7A4D3DA0E5C6}"/>
              </a:ext>
            </a:extLst>
          </p:cNvPr>
          <p:cNvSpPr>
            <a:spLocks noGrp="1"/>
          </p:cNvSpPr>
          <p:nvPr>
            <p:ph type="body" idx="1"/>
          </p:nvPr>
        </p:nvSpPr>
        <p:spPr>
          <a:xfrm>
            <a:off x="76200" y="895350"/>
            <a:ext cx="6705600" cy="3657600"/>
          </a:xfrm>
        </p:spPr>
        <p:txBody>
          <a:bodyPr/>
          <a:lstStyle/>
          <a:p>
            <a:pPr defTabSz="274320"/>
            <a:r>
              <a:rPr lang="en-US" dirty="0">
                <a:solidFill>
                  <a:schemeClr val="accent1"/>
                </a:solidFill>
              </a:rPr>
              <a:t>Pat:</a:t>
            </a:r>
            <a:r>
              <a:rPr lang="en-US" dirty="0"/>
              <a:t>		What is one emotion you are feeling? </a:t>
            </a:r>
          </a:p>
          <a:p>
            <a:pPr defTabSz="274320"/>
            <a:r>
              <a:rPr lang="en-US" dirty="0">
                <a:solidFill>
                  <a:schemeClr val="accent3"/>
                </a:solidFill>
              </a:rPr>
              <a:t>Ruth:</a:t>
            </a:r>
            <a:r>
              <a:rPr lang="en-US" dirty="0"/>
              <a:t>	What is one emotion you are feeling? </a:t>
            </a:r>
          </a:p>
          <a:p>
            <a:pPr defTabSz="274320"/>
            <a:r>
              <a:rPr lang="en-US" dirty="0">
                <a:solidFill>
                  <a:schemeClr val="accent4"/>
                </a:solidFill>
              </a:rPr>
              <a:t>Group:</a:t>
            </a:r>
            <a:r>
              <a:rPr lang="en-US" dirty="0"/>
              <a:t>	What is one emotion you are feeling? </a:t>
            </a:r>
          </a:p>
          <a:p>
            <a:pPr defTabSz="274320"/>
            <a:endParaRPr lang="en-US" dirty="0"/>
          </a:p>
          <a:p>
            <a:pPr defTabSz="274320"/>
            <a:r>
              <a:rPr lang="en-US" dirty="0">
                <a:solidFill>
                  <a:schemeClr val="accent1"/>
                </a:solidFill>
              </a:rPr>
              <a:t>Pat:	</a:t>
            </a:r>
            <a:r>
              <a:rPr lang="en-US" dirty="0"/>
              <a:t>	What do you think you did well?</a:t>
            </a:r>
          </a:p>
          <a:p>
            <a:pPr defTabSz="274320"/>
            <a:r>
              <a:rPr lang="en-US" dirty="0">
                <a:solidFill>
                  <a:schemeClr val="accent3"/>
                </a:solidFill>
              </a:rPr>
              <a:t>Ruth: </a:t>
            </a:r>
            <a:r>
              <a:rPr lang="en-US" dirty="0"/>
              <a:t>	What did your mom say or do that was helpful?</a:t>
            </a:r>
          </a:p>
          <a:p>
            <a:pPr defTabSz="274320"/>
            <a:r>
              <a:rPr lang="en-US" dirty="0">
                <a:solidFill>
                  <a:schemeClr val="accent4"/>
                </a:solidFill>
              </a:rPr>
              <a:t>Group: </a:t>
            </a:r>
            <a:r>
              <a:rPr lang="en-US" dirty="0"/>
              <a:t>What did Pat say or do that was helpful to Ruth?</a:t>
            </a:r>
          </a:p>
          <a:p>
            <a:pPr defTabSz="274320"/>
            <a:endParaRPr lang="en-US" dirty="0"/>
          </a:p>
          <a:p>
            <a:pPr defTabSz="274320"/>
            <a:r>
              <a:rPr lang="en-US" dirty="0">
                <a:solidFill>
                  <a:schemeClr val="accent1"/>
                </a:solidFill>
              </a:rPr>
              <a:t>Pat:  </a:t>
            </a:r>
            <a:r>
              <a:rPr lang="en-US" dirty="0"/>
              <a:t>	What might you do differently next time?</a:t>
            </a:r>
          </a:p>
          <a:p>
            <a:pPr defTabSz="274320"/>
            <a:r>
              <a:rPr lang="en-US" dirty="0">
                <a:solidFill>
                  <a:schemeClr val="accent3"/>
                </a:solidFill>
              </a:rPr>
              <a:t>Ruth:  </a:t>
            </a:r>
            <a:r>
              <a:rPr lang="en-US" dirty="0"/>
              <a:t>	What do you wish Pat would do different next time?</a:t>
            </a:r>
          </a:p>
          <a:p>
            <a:pPr defTabSz="274320"/>
            <a:r>
              <a:rPr lang="en-US" dirty="0">
                <a:solidFill>
                  <a:schemeClr val="accent4"/>
                </a:solidFill>
              </a:rPr>
              <a:t>Group:</a:t>
            </a:r>
            <a:r>
              <a:rPr lang="en-US" dirty="0"/>
              <a:t>	 If you were Pat, what else might you say or do?</a:t>
            </a:r>
          </a:p>
          <a:p>
            <a:endParaRPr lang="en-US" dirty="0"/>
          </a:p>
        </p:txBody>
      </p:sp>
      <p:sp>
        <p:nvSpPr>
          <p:cNvPr id="3" name="Text Placeholder 2">
            <a:extLst>
              <a:ext uri="{FF2B5EF4-FFF2-40B4-BE49-F238E27FC236}">
                <a16:creationId xmlns:a16="http://schemas.microsoft.com/office/drawing/2014/main" id="{38DB9000-9DB2-481B-97AE-FEA221D597B8}"/>
              </a:ext>
            </a:extLst>
          </p:cNvPr>
          <p:cNvSpPr>
            <a:spLocks noGrp="1"/>
          </p:cNvSpPr>
          <p:nvPr>
            <p:ph type="body" idx="13"/>
          </p:nvPr>
        </p:nvSpPr>
        <p:spPr>
          <a:xfrm>
            <a:off x="0" y="361950"/>
            <a:ext cx="6629400" cy="457200"/>
          </a:xfrm>
        </p:spPr>
        <p:txBody>
          <a:bodyPr/>
          <a:lstStyle/>
          <a:p>
            <a:r>
              <a:rPr lang="en-US" sz="1600" dirty="0"/>
              <a:t>Handout 3 Process Questions</a:t>
            </a:r>
          </a:p>
          <a:p>
            <a:r>
              <a:rPr lang="en-US" dirty="0"/>
              <a:t>	</a:t>
            </a:r>
          </a:p>
        </p:txBody>
      </p:sp>
    </p:spTree>
    <p:extLst>
      <p:ext uri="{BB962C8B-B14F-4D97-AF65-F5344CB8AC3E}">
        <p14:creationId xmlns:p14="http://schemas.microsoft.com/office/powerpoint/2010/main" val="298251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4F810F-3187-4080-BBA6-BAF15EB95DEE}"/>
              </a:ext>
            </a:extLst>
          </p:cNvPr>
          <p:cNvSpPr>
            <a:spLocks noGrp="1"/>
          </p:cNvSpPr>
          <p:nvPr>
            <p:ph type="body" idx="1"/>
          </p:nvPr>
        </p:nvSpPr>
        <p:spPr>
          <a:xfrm>
            <a:off x="114300" y="1323979"/>
            <a:ext cx="6515100" cy="1323971"/>
          </a:xfrm>
        </p:spPr>
        <p:txBody>
          <a:bodyPr/>
          <a:lstStyle/>
          <a:p>
            <a:r>
              <a:rPr lang="en-US" sz="3200" dirty="0"/>
              <a:t>What challenges would a similar situation create in your family? </a:t>
            </a:r>
          </a:p>
          <a:p>
            <a:endParaRPr lang="en-US" dirty="0"/>
          </a:p>
        </p:txBody>
      </p:sp>
      <p:sp>
        <p:nvSpPr>
          <p:cNvPr id="3" name="Text Placeholder 2">
            <a:extLst>
              <a:ext uri="{FF2B5EF4-FFF2-40B4-BE49-F238E27FC236}">
                <a16:creationId xmlns:a16="http://schemas.microsoft.com/office/drawing/2014/main" id="{65D12A71-B252-4F72-8E73-9C950C15712D}"/>
              </a:ext>
            </a:extLst>
          </p:cNvPr>
          <p:cNvSpPr>
            <a:spLocks noGrp="1"/>
          </p:cNvSpPr>
          <p:nvPr>
            <p:ph type="body" idx="13"/>
          </p:nvPr>
        </p:nvSpPr>
        <p:spPr/>
        <p:txBody>
          <a:bodyPr/>
          <a:lstStyle/>
          <a:p>
            <a:r>
              <a:rPr lang="en-US" sz="2000" dirty="0"/>
              <a:t>Conflicting Needs for Privacy</a:t>
            </a:r>
          </a:p>
          <a:p>
            <a:endParaRPr lang="en-US" dirty="0"/>
          </a:p>
        </p:txBody>
      </p:sp>
    </p:spTree>
    <p:extLst>
      <p:ext uri="{BB962C8B-B14F-4D97-AF65-F5344CB8AC3E}">
        <p14:creationId xmlns:p14="http://schemas.microsoft.com/office/powerpoint/2010/main" val="3366194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89F5B5-583B-4A07-A117-B0B0119B09EA}"/>
              </a:ext>
            </a:extLst>
          </p:cNvPr>
          <p:cNvSpPr txBox="1"/>
          <p:nvPr/>
        </p:nvSpPr>
        <p:spPr>
          <a:xfrm>
            <a:off x="304800" y="361950"/>
            <a:ext cx="2856295" cy="369332"/>
          </a:xfrm>
          <a:prstGeom prst="rect">
            <a:avLst/>
          </a:prstGeom>
          <a:noFill/>
        </p:spPr>
        <p:txBody>
          <a:bodyPr wrap="none" rtlCol="0">
            <a:spAutoFit/>
          </a:bodyPr>
          <a:lstStyle/>
          <a:p>
            <a:r>
              <a:rPr lang="en-US" b="1" dirty="0">
                <a:solidFill>
                  <a:schemeClr val="accent1"/>
                </a:solidFill>
              </a:rPr>
              <a:t>Let’s look at: </a:t>
            </a:r>
            <a:r>
              <a:rPr lang="en-US" b="1" dirty="0">
                <a:solidFill>
                  <a:schemeClr val="tx2"/>
                </a:solidFill>
              </a:rPr>
              <a:t>Handout 4</a:t>
            </a:r>
          </a:p>
        </p:txBody>
      </p:sp>
      <p:pic>
        <p:nvPicPr>
          <p:cNvPr id="5" name="Picture 4" descr="A screenshot of a cell phone&#10;&#10;Description automatically generated">
            <a:extLst>
              <a:ext uri="{FF2B5EF4-FFF2-40B4-BE49-F238E27FC236}">
                <a16:creationId xmlns:a16="http://schemas.microsoft.com/office/drawing/2014/main" id="{4F6CD1BC-C655-4CC4-B769-3693F82A0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550"/>
            <a:ext cx="6781800" cy="4040257"/>
          </a:xfrm>
          <a:prstGeom prst="rect">
            <a:avLst/>
          </a:prstGeom>
        </p:spPr>
      </p:pic>
    </p:spTree>
    <p:extLst>
      <p:ext uri="{BB962C8B-B14F-4D97-AF65-F5344CB8AC3E}">
        <p14:creationId xmlns:p14="http://schemas.microsoft.com/office/powerpoint/2010/main" val="3268148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2896054-019C-4311-A1C6-C55279D8E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79958"/>
            <a:ext cx="6553200" cy="3444392"/>
          </a:xfrm>
          <a:prstGeom prst="rect">
            <a:avLst/>
          </a:prstGeom>
        </p:spPr>
      </p:pic>
    </p:spTree>
    <p:extLst>
      <p:ext uri="{BB962C8B-B14F-4D97-AF65-F5344CB8AC3E}">
        <p14:creationId xmlns:p14="http://schemas.microsoft.com/office/powerpoint/2010/main" val="2094048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3DDC2F8-CEF5-46DD-9ABD-121950084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02554"/>
            <a:ext cx="6248400" cy="1664823"/>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D37F041A-BDA6-45D5-BB0B-37D591664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180940"/>
            <a:ext cx="6324600" cy="2962560"/>
          </a:xfrm>
          <a:prstGeom prst="rect">
            <a:avLst/>
          </a:prstGeom>
        </p:spPr>
      </p:pic>
    </p:spTree>
    <p:extLst>
      <p:ext uri="{BB962C8B-B14F-4D97-AF65-F5344CB8AC3E}">
        <p14:creationId xmlns:p14="http://schemas.microsoft.com/office/powerpoint/2010/main" val="2768105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CA3B0B-53F1-4962-A58C-7A4D3DA0E5C6}"/>
              </a:ext>
            </a:extLst>
          </p:cNvPr>
          <p:cNvSpPr>
            <a:spLocks noGrp="1"/>
          </p:cNvSpPr>
          <p:nvPr>
            <p:ph type="body" idx="1"/>
          </p:nvPr>
        </p:nvSpPr>
        <p:spPr>
          <a:xfrm>
            <a:off x="0" y="1200150"/>
            <a:ext cx="6858000" cy="3581400"/>
          </a:xfrm>
        </p:spPr>
        <p:txBody>
          <a:bodyPr/>
          <a:lstStyle/>
          <a:p>
            <a:pPr defTabSz="274320"/>
            <a:r>
              <a:rPr lang="en-US" sz="1600" dirty="0">
                <a:solidFill>
                  <a:schemeClr val="accent1"/>
                </a:solidFill>
              </a:rPr>
              <a:t>Foster Parent: </a:t>
            </a:r>
            <a:r>
              <a:rPr lang="en-US" sz="1600" dirty="0">
                <a:solidFill>
                  <a:schemeClr val="tx1">
                    <a:lumMod val="65000"/>
                    <a:lumOff val="35000"/>
                  </a:schemeClr>
                </a:solidFill>
              </a:rPr>
              <a:t>W</a:t>
            </a:r>
            <a:r>
              <a:rPr lang="en-US" sz="1600" dirty="0"/>
              <a:t>hat is one emotion you are feeling? </a:t>
            </a:r>
          </a:p>
          <a:p>
            <a:pPr defTabSz="274320"/>
            <a:r>
              <a:rPr lang="en-US" sz="1600" dirty="0">
                <a:solidFill>
                  <a:schemeClr val="accent3"/>
                </a:solidFill>
              </a:rPr>
              <a:t>Mrs. Johnson: </a:t>
            </a:r>
            <a:r>
              <a:rPr lang="en-US" sz="1600" dirty="0"/>
              <a:t>What is one emotion you are feeling? </a:t>
            </a:r>
          </a:p>
          <a:p>
            <a:pPr defTabSz="274320"/>
            <a:r>
              <a:rPr lang="en-US" sz="1600" dirty="0">
                <a:solidFill>
                  <a:schemeClr val="accent4"/>
                </a:solidFill>
              </a:rPr>
              <a:t>Group: </a:t>
            </a:r>
            <a:r>
              <a:rPr lang="en-US" sz="1600" dirty="0"/>
              <a:t>What is one emotion you are feeling? </a:t>
            </a:r>
          </a:p>
          <a:p>
            <a:pPr defTabSz="274320"/>
            <a:endParaRPr lang="en-US" sz="1600" dirty="0"/>
          </a:p>
          <a:p>
            <a:pPr defTabSz="274320"/>
            <a:r>
              <a:rPr lang="en-US" sz="1600" dirty="0">
                <a:solidFill>
                  <a:schemeClr val="accent1"/>
                </a:solidFill>
              </a:rPr>
              <a:t>Foster Parent: </a:t>
            </a:r>
            <a:r>
              <a:rPr lang="en-US" sz="1600" dirty="0"/>
              <a:t>What do you think you did well?</a:t>
            </a:r>
          </a:p>
          <a:p>
            <a:pPr defTabSz="274320"/>
            <a:r>
              <a:rPr lang="en-US" sz="1600" dirty="0">
                <a:solidFill>
                  <a:schemeClr val="accent3"/>
                </a:solidFill>
              </a:rPr>
              <a:t>Mrs. Johnson: </a:t>
            </a:r>
            <a:r>
              <a:rPr lang="en-US" sz="1600" dirty="0"/>
              <a:t>What did the foster parent say or do that was helpful? </a:t>
            </a:r>
            <a:r>
              <a:rPr lang="en-US" sz="1600" dirty="0">
                <a:solidFill>
                  <a:schemeClr val="accent4"/>
                </a:solidFill>
              </a:rPr>
              <a:t>Group: </a:t>
            </a:r>
            <a:r>
              <a:rPr lang="en-US" sz="1600" dirty="0"/>
              <a:t>What did foster parent say or do well? </a:t>
            </a:r>
          </a:p>
          <a:p>
            <a:pPr defTabSz="274320"/>
            <a:endParaRPr lang="en-US" sz="1600" dirty="0"/>
          </a:p>
          <a:p>
            <a:pPr defTabSz="274320"/>
            <a:r>
              <a:rPr lang="en-US" sz="1600" dirty="0">
                <a:solidFill>
                  <a:schemeClr val="accent1"/>
                </a:solidFill>
              </a:rPr>
              <a:t>Foster Parent: </a:t>
            </a:r>
            <a:r>
              <a:rPr lang="en-US" sz="1600" dirty="0"/>
              <a:t>What might you do differently next time?</a:t>
            </a:r>
          </a:p>
          <a:p>
            <a:pPr defTabSz="274320"/>
            <a:r>
              <a:rPr lang="en-US" sz="1600" dirty="0">
                <a:solidFill>
                  <a:schemeClr val="accent3"/>
                </a:solidFill>
              </a:rPr>
              <a:t>Mrs. Johnson: </a:t>
            </a:r>
            <a:r>
              <a:rPr lang="en-US" sz="1600" dirty="0"/>
              <a:t>What else do you wish the foster parent would say </a:t>
            </a:r>
          </a:p>
          <a:p>
            <a:pPr defTabSz="274320"/>
            <a:r>
              <a:rPr lang="en-US" sz="1600" dirty="0"/>
              <a:t>					 or do? </a:t>
            </a:r>
          </a:p>
          <a:p>
            <a:pPr defTabSz="274320"/>
            <a:r>
              <a:rPr lang="en-US" sz="1600" dirty="0">
                <a:solidFill>
                  <a:schemeClr val="accent4"/>
                </a:solidFill>
              </a:rPr>
              <a:t>Group: I</a:t>
            </a:r>
            <a:r>
              <a:rPr lang="en-US" sz="1600" dirty="0"/>
              <a:t>f you were the foster parent, what else might you say or do?</a:t>
            </a:r>
          </a:p>
          <a:p>
            <a:endParaRPr lang="en-US" dirty="0"/>
          </a:p>
        </p:txBody>
      </p:sp>
      <p:sp>
        <p:nvSpPr>
          <p:cNvPr id="3" name="Text Placeholder 2">
            <a:extLst>
              <a:ext uri="{FF2B5EF4-FFF2-40B4-BE49-F238E27FC236}">
                <a16:creationId xmlns:a16="http://schemas.microsoft.com/office/drawing/2014/main" id="{38DB9000-9DB2-481B-97AE-FEA221D597B8}"/>
              </a:ext>
            </a:extLst>
          </p:cNvPr>
          <p:cNvSpPr>
            <a:spLocks noGrp="1"/>
          </p:cNvSpPr>
          <p:nvPr>
            <p:ph type="body" idx="13"/>
          </p:nvPr>
        </p:nvSpPr>
        <p:spPr>
          <a:xfrm>
            <a:off x="0" y="361950"/>
            <a:ext cx="6934200" cy="685800"/>
          </a:xfrm>
        </p:spPr>
        <p:txBody>
          <a:bodyPr/>
          <a:lstStyle/>
          <a:p>
            <a:r>
              <a:rPr lang="en-US" sz="1600" dirty="0"/>
              <a:t>Handout 4 Process Questions</a:t>
            </a:r>
            <a:r>
              <a:rPr lang="en-US" dirty="0"/>
              <a:t>	</a:t>
            </a:r>
          </a:p>
        </p:txBody>
      </p:sp>
    </p:spTree>
    <p:extLst>
      <p:ext uri="{BB962C8B-B14F-4D97-AF65-F5344CB8AC3E}">
        <p14:creationId xmlns:p14="http://schemas.microsoft.com/office/powerpoint/2010/main" val="1743667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36905E-9E23-47E7-8965-7446EEDCE420}"/>
              </a:ext>
            </a:extLst>
          </p:cNvPr>
          <p:cNvSpPr>
            <a:spLocks noGrp="1"/>
          </p:cNvSpPr>
          <p:nvPr>
            <p:ph type="body" idx="1"/>
          </p:nvPr>
        </p:nvSpPr>
        <p:spPr>
          <a:xfrm>
            <a:off x="114300" y="1352550"/>
            <a:ext cx="6515100" cy="3076575"/>
          </a:xfrm>
        </p:spPr>
        <p:txBody>
          <a:bodyPr/>
          <a:lstStyle/>
          <a:p>
            <a:r>
              <a:rPr lang="en-US" sz="2800" dirty="0"/>
              <a:t>What challenges can confidentiality regarding children in care and their families create for your family?</a:t>
            </a:r>
          </a:p>
          <a:p>
            <a:endParaRPr lang="en-US" dirty="0"/>
          </a:p>
        </p:txBody>
      </p:sp>
      <p:sp>
        <p:nvSpPr>
          <p:cNvPr id="3" name="Text Placeholder 2">
            <a:extLst>
              <a:ext uri="{FF2B5EF4-FFF2-40B4-BE49-F238E27FC236}">
                <a16:creationId xmlns:a16="http://schemas.microsoft.com/office/drawing/2014/main" id="{971A0074-F120-4674-B326-A469F57C5853}"/>
              </a:ext>
            </a:extLst>
          </p:cNvPr>
          <p:cNvSpPr>
            <a:spLocks noGrp="1"/>
          </p:cNvSpPr>
          <p:nvPr>
            <p:ph type="body" idx="13"/>
          </p:nvPr>
        </p:nvSpPr>
        <p:spPr/>
        <p:txBody>
          <a:bodyPr/>
          <a:lstStyle/>
          <a:p>
            <a:r>
              <a:rPr lang="en-US" dirty="0"/>
              <a:t>Confidentiality</a:t>
            </a:r>
          </a:p>
          <a:p>
            <a:endParaRPr lang="en-US" dirty="0"/>
          </a:p>
        </p:txBody>
      </p:sp>
    </p:spTree>
    <p:extLst>
      <p:ext uri="{BB962C8B-B14F-4D97-AF65-F5344CB8AC3E}">
        <p14:creationId xmlns:p14="http://schemas.microsoft.com/office/powerpoint/2010/main" val="2629149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690791-0FA7-4CB7-AF14-1B3BD02AC6FF}"/>
              </a:ext>
            </a:extLst>
          </p:cNvPr>
          <p:cNvSpPr>
            <a:spLocks noGrp="1"/>
          </p:cNvSpPr>
          <p:nvPr>
            <p:ph type="body" idx="1"/>
          </p:nvPr>
        </p:nvSpPr>
        <p:spPr>
          <a:xfrm>
            <a:off x="114300" y="1323979"/>
            <a:ext cx="6515100" cy="638172"/>
          </a:xfrm>
        </p:spPr>
        <p:txBody>
          <a:bodyPr/>
          <a:lstStyle/>
          <a:p>
            <a:pPr lvl="1">
              <a:spcAft>
                <a:spcPts val="900"/>
              </a:spcAft>
            </a:pPr>
            <a:r>
              <a:rPr lang="en-US" altLang="en-US" sz="1800" b="1" dirty="0">
                <a:solidFill>
                  <a:schemeClr val="tx1"/>
                </a:solidFill>
              </a:rPr>
              <a:t>Placeholder</a:t>
            </a:r>
          </a:p>
        </p:txBody>
      </p:sp>
      <p:sp>
        <p:nvSpPr>
          <p:cNvPr id="3" name="Text Placeholder 2">
            <a:extLst>
              <a:ext uri="{FF2B5EF4-FFF2-40B4-BE49-F238E27FC236}">
                <a16:creationId xmlns:a16="http://schemas.microsoft.com/office/drawing/2014/main" id="{44FA366F-0E39-457D-AACF-A2F0E71AF0A6}"/>
              </a:ext>
            </a:extLst>
          </p:cNvPr>
          <p:cNvSpPr>
            <a:spLocks noGrp="1"/>
          </p:cNvSpPr>
          <p:nvPr>
            <p:ph type="body" idx="13"/>
          </p:nvPr>
        </p:nvSpPr>
        <p:spPr/>
        <p:txBody>
          <a:bodyPr/>
          <a:lstStyle/>
          <a:p>
            <a:r>
              <a:rPr lang="en-US" dirty="0"/>
              <a:t>Agency Confidentiality Policy</a:t>
            </a:r>
          </a:p>
        </p:txBody>
      </p:sp>
    </p:spTree>
    <p:extLst>
      <p:ext uri="{BB962C8B-B14F-4D97-AF65-F5344CB8AC3E}">
        <p14:creationId xmlns:p14="http://schemas.microsoft.com/office/powerpoint/2010/main" val="227826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id="{02C68D9E-4B62-460A-BEF8-E7694C44561A}"/>
              </a:ext>
            </a:extLst>
          </p:cNvPr>
          <p:cNvSpPr>
            <a:spLocks noGrp="1" noChangeArrowheads="1"/>
          </p:cNvSpPr>
          <p:nvPr>
            <p:ph type="body" idx="1"/>
          </p:nvPr>
        </p:nvSpPr>
        <p:spPr/>
        <p:txBody>
          <a:bodyPr/>
          <a:lstStyle/>
          <a:p>
            <a:r>
              <a:rPr lang="en-US" altLang="en-US" sz="900" dirty="0"/>
              <a:t>Center for Development of Human Services, Institute for Community Health Promotion, SUNY Buffalo State acknowledges the State of New York’s and the Office of Children and Family Services’ royalty-free, non-exclusive and revocable license to reproduce, publish, distribute, or otherwise use any and all material herein for the limited purpose of training GPSII/MAPP Leaders and for as long as such materials and such training are deemed appropriate by NYS OCFS.</a:t>
            </a:r>
          </a:p>
          <a:p>
            <a:r>
              <a:rPr lang="en-US" altLang="en-US" sz="900" dirty="0"/>
              <a:t>The Children’s Alliance of Kansas (CAOK) is the current national owner of the copyrighted “toolbox” of MAPP programs. NYS Office of Children and Family Services (NYS OCFS)/Center for Development of Human Services (CDHS) has permission from CAOK to provide MAPP programs (GPSII/MAPP, Caring For Our Own, Deciding Together, Shared Parenting, Mini-MAPP, and Child Sexual Abuse) to certify leaders through leader certification workshops and directly to foster/adoptive parents in New York State.</a:t>
            </a:r>
          </a:p>
          <a:p>
            <a:r>
              <a:rPr lang="en-US" altLang="en-US" sz="900" dirty="0"/>
              <a:t>In order to better meet the needs of children and families in New York State, PS-MAPP was revised in 2004 and renamed GPSII/MAPP. Further revisions were made in 2005 after considering the feedback from MAPP Leaders throughout the state, and minor revisions and reformatting occurred in 2009. Significant revisions to the content and updating to reflect best practice and legal changes in New York State were made and approved by NYS OCFS in 2012 for this edition.</a:t>
            </a:r>
          </a:p>
          <a:p>
            <a:r>
              <a:rPr lang="en-US" altLang="en-US" sz="900" i="1" dirty="0"/>
              <a:t>© 2009 Children’s Alliance of Kansas. Revised with permission NYS OCFS.</a:t>
            </a:r>
          </a:p>
        </p:txBody>
      </p:sp>
      <p:sp>
        <p:nvSpPr>
          <p:cNvPr id="5" name="Text Placeholder 4">
            <a:extLst>
              <a:ext uri="{FF2B5EF4-FFF2-40B4-BE49-F238E27FC236}">
                <a16:creationId xmlns:a16="http://schemas.microsoft.com/office/drawing/2014/main" id="{43060B68-96C7-4474-A33E-5CA2C57C868E}"/>
              </a:ext>
            </a:extLst>
          </p:cNvPr>
          <p:cNvSpPr>
            <a:spLocks noGrp="1"/>
          </p:cNvSpPr>
          <p:nvPr>
            <p:ph type="body" idx="13"/>
          </p:nvPr>
        </p:nvSpPr>
        <p:spPr/>
        <p:txBody>
          <a:bodyPr/>
          <a:lstStyle/>
          <a:p>
            <a:r>
              <a:rPr lang="en-US" dirty="0"/>
              <a:t>License Rights to OCFS</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89F5B5-583B-4A07-A117-B0B0119B09EA}"/>
              </a:ext>
            </a:extLst>
          </p:cNvPr>
          <p:cNvSpPr txBox="1"/>
          <p:nvPr/>
        </p:nvSpPr>
        <p:spPr>
          <a:xfrm>
            <a:off x="228600" y="361950"/>
            <a:ext cx="2792175" cy="369332"/>
          </a:xfrm>
          <a:prstGeom prst="rect">
            <a:avLst/>
          </a:prstGeom>
          <a:noFill/>
        </p:spPr>
        <p:txBody>
          <a:bodyPr wrap="none" rtlCol="0">
            <a:spAutoFit/>
          </a:bodyPr>
          <a:lstStyle/>
          <a:p>
            <a:r>
              <a:rPr lang="en-US" b="1" dirty="0">
                <a:solidFill>
                  <a:schemeClr val="accent1"/>
                </a:solidFill>
              </a:rPr>
              <a:t>Let’s look at: </a:t>
            </a:r>
            <a:r>
              <a:rPr lang="en-US" b="1" dirty="0">
                <a:solidFill>
                  <a:schemeClr val="tx2"/>
                </a:solidFill>
              </a:rPr>
              <a:t>Handout 6</a:t>
            </a:r>
          </a:p>
        </p:txBody>
      </p:sp>
      <p:pic>
        <p:nvPicPr>
          <p:cNvPr id="3" name="Picture 2" descr="A screenshot of a cell phone&#10;&#10;Description automatically generated">
            <a:extLst>
              <a:ext uri="{FF2B5EF4-FFF2-40B4-BE49-F238E27FC236}">
                <a16:creationId xmlns:a16="http://schemas.microsoft.com/office/drawing/2014/main" id="{B494E2D6-0570-4382-AF41-AC43D872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3950"/>
            <a:ext cx="6858000" cy="2069923"/>
          </a:xfrm>
          <a:prstGeom prst="rect">
            <a:avLst/>
          </a:prstGeom>
        </p:spPr>
      </p:pic>
    </p:spTree>
    <p:extLst>
      <p:ext uri="{BB962C8B-B14F-4D97-AF65-F5344CB8AC3E}">
        <p14:creationId xmlns:p14="http://schemas.microsoft.com/office/powerpoint/2010/main" val="4161928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43370C00-8578-4E50-8CA9-A596284D9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43891"/>
            <a:ext cx="5181600" cy="4676930"/>
          </a:xfrm>
          <a:prstGeom prst="rect">
            <a:avLst/>
          </a:prstGeom>
        </p:spPr>
      </p:pic>
    </p:spTree>
    <p:extLst>
      <p:ext uri="{BB962C8B-B14F-4D97-AF65-F5344CB8AC3E}">
        <p14:creationId xmlns:p14="http://schemas.microsoft.com/office/powerpoint/2010/main" val="3033252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CA3B0B-53F1-4962-A58C-7A4D3DA0E5C6}"/>
              </a:ext>
            </a:extLst>
          </p:cNvPr>
          <p:cNvSpPr>
            <a:spLocks noGrp="1"/>
          </p:cNvSpPr>
          <p:nvPr>
            <p:ph type="body" idx="1"/>
          </p:nvPr>
        </p:nvSpPr>
        <p:spPr>
          <a:xfrm>
            <a:off x="0" y="1200150"/>
            <a:ext cx="6858000" cy="3200400"/>
          </a:xfrm>
        </p:spPr>
        <p:txBody>
          <a:bodyPr/>
          <a:lstStyle/>
          <a:p>
            <a:pPr indent="-457200" defTabSz="274320"/>
            <a:r>
              <a:rPr lang="en-US" sz="1600" dirty="0">
                <a:solidFill>
                  <a:schemeClr val="accent1"/>
                </a:solidFill>
              </a:rPr>
              <a:t>Foster Parent: </a:t>
            </a:r>
            <a:r>
              <a:rPr lang="en-US" sz="1600" dirty="0">
                <a:solidFill>
                  <a:schemeClr val="tx1">
                    <a:lumMod val="65000"/>
                    <a:lumOff val="35000"/>
                  </a:schemeClr>
                </a:solidFill>
              </a:rPr>
              <a:t>W</a:t>
            </a:r>
            <a:r>
              <a:rPr lang="en-US" sz="1600" dirty="0"/>
              <a:t>hat is one emotion you are feeling? </a:t>
            </a:r>
          </a:p>
          <a:p>
            <a:pPr indent="-457200" defTabSz="274320"/>
            <a:r>
              <a:rPr lang="en-US" sz="1600" dirty="0">
                <a:solidFill>
                  <a:schemeClr val="accent3"/>
                </a:solidFill>
              </a:rPr>
              <a:t>Donny: </a:t>
            </a:r>
            <a:r>
              <a:rPr lang="en-US" sz="1600" dirty="0"/>
              <a:t>What is one emotion you are feeling? </a:t>
            </a:r>
          </a:p>
          <a:p>
            <a:pPr indent="-457200" defTabSz="274320"/>
            <a:r>
              <a:rPr lang="en-US" sz="1600" dirty="0">
                <a:solidFill>
                  <a:schemeClr val="accent6"/>
                </a:solidFill>
              </a:rPr>
              <a:t>Ms. Howard: </a:t>
            </a:r>
            <a:r>
              <a:rPr lang="en-US" sz="1600" dirty="0"/>
              <a:t>What is one emotion you are feeling? </a:t>
            </a:r>
          </a:p>
          <a:p>
            <a:pPr indent="-457200" defTabSz="274320"/>
            <a:r>
              <a:rPr lang="en-US" sz="1600" dirty="0">
                <a:solidFill>
                  <a:schemeClr val="accent4"/>
                </a:solidFill>
              </a:rPr>
              <a:t>Group: </a:t>
            </a:r>
            <a:r>
              <a:rPr lang="en-US" sz="1600" dirty="0"/>
              <a:t>What is one emotion you are feeling? </a:t>
            </a:r>
          </a:p>
          <a:p>
            <a:pPr indent="-457200" defTabSz="274320"/>
            <a:endParaRPr lang="en-US" sz="1600" dirty="0"/>
          </a:p>
          <a:p>
            <a:pPr indent="-457200" defTabSz="274320"/>
            <a:r>
              <a:rPr lang="en-US" sz="1600" dirty="0">
                <a:solidFill>
                  <a:schemeClr val="accent1"/>
                </a:solidFill>
              </a:rPr>
              <a:t>Foster Parent: </a:t>
            </a:r>
            <a:r>
              <a:rPr lang="en-US" sz="1600" dirty="0"/>
              <a:t>What would have helped you deal with this situation? </a:t>
            </a:r>
          </a:p>
          <a:p>
            <a:pPr indent="-457200" defTabSz="274320"/>
            <a:r>
              <a:rPr lang="en-US" sz="1600" dirty="0">
                <a:solidFill>
                  <a:schemeClr val="accent3"/>
                </a:solidFill>
              </a:rPr>
              <a:t>Donny: </a:t>
            </a:r>
            <a:r>
              <a:rPr lang="en-US" sz="1600" dirty="0"/>
              <a:t>What would have helped you in this situation? </a:t>
            </a:r>
          </a:p>
          <a:p>
            <a:pPr indent="-457200" defTabSz="274320"/>
            <a:endParaRPr lang="en-US" sz="1600" dirty="0"/>
          </a:p>
          <a:p>
            <a:pPr indent="-457200" defTabSz="274320"/>
            <a:r>
              <a:rPr lang="en-US" sz="1600" dirty="0">
                <a:solidFill>
                  <a:schemeClr val="accent4"/>
                </a:solidFill>
              </a:rPr>
              <a:t>Group: </a:t>
            </a:r>
            <a:r>
              <a:rPr lang="en-US" sz="1600" dirty="0"/>
              <a:t>How would you describe the attachment or emotional 					connection between Donny and Tiffany? </a:t>
            </a:r>
          </a:p>
          <a:p>
            <a:pPr defTabSz="274320"/>
            <a:endParaRPr lang="en-US" sz="1600" dirty="0"/>
          </a:p>
          <a:p>
            <a:endParaRPr lang="en-US" dirty="0"/>
          </a:p>
        </p:txBody>
      </p:sp>
      <p:sp>
        <p:nvSpPr>
          <p:cNvPr id="3" name="Text Placeholder 2">
            <a:extLst>
              <a:ext uri="{FF2B5EF4-FFF2-40B4-BE49-F238E27FC236}">
                <a16:creationId xmlns:a16="http://schemas.microsoft.com/office/drawing/2014/main" id="{38DB9000-9DB2-481B-97AE-FEA221D597B8}"/>
              </a:ext>
            </a:extLst>
          </p:cNvPr>
          <p:cNvSpPr>
            <a:spLocks noGrp="1"/>
          </p:cNvSpPr>
          <p:nvPr>
            <p:ph type="body" idx="13"/>
          </p:nvPr>
        </p:nvSpPr>
        <p:spPr>
          <a:xfrm>
            <a:off x="0" y="361949"/>
            <a:ext cx="4953000" cy="448089"/>
          </a:xfrm>
        </p:spPr>
        <p:txBody>
          <a:bodyPr/>
          <a:lstStyle/>
          <a:p>
            <a:r>
              <a:rPr lang="en-US" sz="1800" dirty="0"/>
              <a:t>Handout 6 Process Questions</a:t>
            </a:r>
            <a:r>
              <a:rPr lang="en-US" dirty="0"/>
              <a:t>	</a:t>
            </a:r>
          </a:p>
        </p:txBody>
      </p:sp>
    </p:spTree>
    <p:extLst>
      <p:ext uri="{BB962C8B-B14F-4D97-AF65-F5344CB8AC3E}">
        <p14:creationId xmlns:p14="http://schemas.microsoft.com/office/powerpoint/2010/main" val="111319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89F5B5-583B-4A07-A117-B0B0119B09EA}"/>
              </a:ext>
            </a:extLst>
          </p:cNvPr>
          <p:cNvSpPr txBox="1"/>
          <p:nvPr/>
        </p:nvSpPr>
        <p:spPr>
          <a:xfrm>
            <a:off x="228600" y="361950"/>
            <a:ext cx="2792175" cy="369332"/>
          </a:xfrm>
          <a:prstGeom prst="rect">
            <a:avLst/>
          </a:prstGeom>
          <a:noFill/>
        </p:spPr>
        <p:txBody>
          <a:bodyPr wrap="none" rtlCol="0">
            <a:spAutoFit/>
          </a:bodyPr>
          <a:lstStyle/>
          <a:p>
            <a:r>
              <a:rPr lang="en-US" b="1" dirty="0">
                <a:solidFill>
                  <a:schemeClr val="accent1"/>
                </a:solidFill>
              </a:rPr>
              <a:t>Let’s look at: </a:t>
            </a:r>
            <a:r>
              <a:rPr lang="en-US" b="1" dirty="0">
                <a:solidFill>
                  <a:schemeClr val="tx2"/>
                </a:solidFill>
              </a:rPr>
              <a:t>Handout 7</a:t>
            </a:r>
          </a:p>
        </p:txBody>
      </p:sp>
      <p:pic>
        <p:nvPicPr>
          <p:cNvPr id="5" name="Picture 4" descr="A screenshot of a cell phone&#10;&#10;Description automatically generated">
            <a:extLst>
              <a:ext uri="{FF2B5EF4-FFF2-40B4-BE49-F238E27FC236}">
                <a16:creationId xmlns:a16="http://schemas.microsoft.com/office/drawing/2014/main" id="{83CEA82B-127F-4704-AF90-9E4D27B47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364"/>
            <a:ext cx="6858000" cy="3110771"/>
          </a:xfrm>
          <a:prstGeom prst="rect">
            <a:avLst/>
          </a:prstGeom>
        </p:spPr>
      </p:pic>
    </p:spTree>
    <p:extLst>
      <p:ext uri="{BB962C8B-B14F-4D97-AF65-F5344CB8AC3E}">
        <p14:creationId xmlns:p14="http://schemas.microsoft.com/office/powerpoint/2010/main" val="3103916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4908B01F-843B-48B0-B6D2-AFDBFC758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8150"/>
            <a:ext cx="6858000" cy="4762500"/>
          </a:xfrm>
          <a:prstGeom prst="rect">
            <a:avLst/>
          </a:prstGeom>
        </p:spPr>
      </p:pic>
    </p:spTree>
    <p:extLst>
      <p:ext uri="{BB962C8B-B14F-4D97-AF65-F5344CB8AC3E}">
        <p14:creationId xmlns:p14="http://schemas.microsoft.com/office/powerpoint/2010/main" val="2668041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CA3B0B-53F1-4962-A58C-7A4D3DA0E5C6}"/>
              </a:ext>
            </a:extLst>
          </p:cNvPr>
          <p:cNvSpPr>
            <a:spLocks noGrp="1"/>
          </p:cNvSpPr>
          <p:nvPr>
            <p:ph type="body" idx="1"/>
          </p:nvPr>
        </p:nvSpPr>
        <p:spPr>
          <a:xfrm>
            <a:off x="76200" y="1352550"/>
            <a:ext cx="6858000" cy="2286000"/>
          </a:xfrm>
        </p:spPr>
        <p:txBody>
          <a:bodyPr/>
          <a:lstStyle/>
          <a:p>
            <a:pPr defTabSz="274320"/>
            <a:r>
              <a:rPr lang="en-US" sz="2000" dirty="0">
                <a:solidFill>
                  <a:schemeClr val="accent1"/>
                </a:solidFill>
              </a:rPr>
              <a:t>Ms. Thomas: </a:t>
            </a:r>
            <a:r>
              <a:rPr lang="en-US" sz="2000" dirty="0">
                <a:solidFill>
                  <a:schemeClr val="tx1">
                    <a:lumMod val="65000"/>
                    <a:lumOff val="35000"/>
                  </a:schemeClr>
                </a:solidFill>
              </a:rPr>
              <a:t>W</a:t>
            </a:r>
            <a:r>
              <a:rPr lang="en-US" sz="2000" dirty="0"/>
              <a:t>hat is one emotion you are feeling? </a:t>
            </a:r>
          </a:p>
          <a:p>
            <a:pPr defTabSz="274320"/>
            <a:r>
              <a:rPr lang="en-US" sz="2000" dirty="0">
                <a:solidFill>
                  <a:schemeClr val="accent3"/>
                </a:solidFill>
              </a:rPr>
              <a:t>Mr. Thomas: </a:t>
            </a:r>
            <a:r>
              <a:rPr lang="en-US" sz="2000" dirty="0"/>
              <a:t>What is one emotion you are feeling? </a:t>
            </a:r>
          </a:p>
          <a:p>
            <a:pPr defTabSz="274320"/>
            <a:endParaRPr lang="en-US" sz="2000" dirty="0"/>
          </a:p>
          <a:p>
            <a:pPr defTabSz="274320">
              <a:spcAft>
                <a:spcPts val="1200"/>
              </a:spcAft>
            </a:pPr>
            <a:r>
              <a:rPr lang="en-US" sz="2000" dirty="0">
                <a:solidFill>
                  <a:schemeClr val="accent4"/>
                </a:solidFill>
              </a:rPr>
              <a:t>Group: </a:t>
            </a:r>
            <a:r>
              <a:rPr lang="en-US" sz="2000" dirty="0"/>
              <a:t>What are some possible solutions to this 				  		 problem?</a:t>
            </a:r>
          </a:p>
          <a:p>
            <a:pPr defTabSz="274320"/>
            <a:r>
              <a:rPr lang="en-US" sz="2000" dirty="0"/>
              <a:t> 	</a:t>
            </a:r>
          </a:p>
          <a:p>
            <a:pPr defTabSz="274320"/>
            <a:endParaRPr lang="en-US" sz="1600" dirty="0"/>
          </a:p>
          <a:p>
            <a:pPr defTabSz="274320"/>
            <a:endParaRPr lang="en-US" sz="1600" dirty="0"/>
          </a:p>
          <a:p>
            <a:pPr defTabSz="274320"/>
            <a:endParaRPr lang="en-US" sz="1600" dirty="0"/>
          </a:p>
          <a:p>
            <a:endParaRPr lang="en-US" dirty="0"/>
          </a:p>
        </p:txBody>
      </p:sp>
      <p:sp>
        <p:nvSpPr>
          <p:cNvPr id="3" name="Text Placeholder 2">
            <a:extLst>
              <a:ext uri="{FF2B5EF4-FFF2-40B4-BE49-F238E27FC236}">
                <a16:creationId xmlns:a16="http://schemas.microsoft.com/office/drawing/2014/main" id="{38DB9000-9DB2-481B-97AE-FEA221D597B8}"/>
              </a:ext>
            </a:extLst>
          </p:cNvPr>
          <p:cNvSpPr>
            <a:spLocks noGrp="1"/>
          </p:cNvSpPr>
          <p:nvPr>
            <p:ph type="body" idx="13"/>
          </p:nvPr>
        </p:nvSpPr>
        <p:spPr>
          <a:xfrm>
            <a:off x="0" y="361949"/>
            <a:ext cx="6934200" cy="448089"/>
          </a:xfrm>
        </p:spPr>
        <p:txBody>
          <a:bodyPr/>
          <a:lstStyle/>
          <a:p>
            <a:r>
              <a:rPr lang="en-US" sz="1800" dirty="0"/>
              <a:t>Handout 7 Process Questions</a:t>
            </a:r>
            <a:r>
              <a:rPr lang="en-US" dirty="0"/>
              <a:t>	</a:t>
            </a:r>
          </a:p>
        </p:txBody>
      </p:sp>
    </p:spTree>
    <p:extLst>
      <p:ext uri="{BB962C8B-B14F-4D97-AF65-F5344CB8AC3E}">
        <p14:creationId xmlns:p14="http://schemas.microsoft.com/office/powerpoint/2010/main" val="2113476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E063EE-B5B6-4AA2-932B-234EEA97A923}"/>
              </a:ext>
            </a:extLst>
          </p:cNvPr>
          <p:cNvSpPr>
            <a:spLocks noGrp="1"/>
          </p:cNvSpPr>
          <p:nvPr>
            <p:ph type="body" idx="1"/>
          </p:nvPr>
        </p:nvSpPr>
        <p:spPr>
          <a:xfrm>
            <a:off x="152400" y="895350"/>
            <a:ext cx="6515100" cy="3657600"/>
          </a:xfrm>
        </p:spPr>
        <p:txBody>
          <a:bodyPr/>
          <a:lstStyle/>
          <a:p>
            <a:pPr defTabSz="274320">
              <a:spcAft>
                <a:spcPts val="1200"/>
              </a:spcAft>
            </a:pPr>
            <a:r>
              <a:rPr lang="en-US" sz="2000" dirty="0">
                <a:solidFill>
                  <a:schemeClr val="accent4"/>
                </a:solidFill>
              </a:rPr>
              <a:t>Group: </a:t>
            </a:r>
          </a:p>
          <a:p>
            <a:pPr marL="285750" indent="-285750" defTabSz="274320">
              <a:spcAft>
                <a:spcPts val="1200"/>
              </a:spcAft>
              <a:buFont typeface="Arial" panose="020B0604020202020204" pitchFamily="34" charset="0"/>
              <a:buChar char="•"/>
            </a:pPr>
            <a:r>
              <a:rPr lang="en-US" sz="2000" dirty="0"/>
              <a:t>How might this situation affect the Thomas’ relationship?</a:t>
            </a:r>
          </a:p>
          <a:p>
            <a:pPr marL="285750" indent="-285750" defTabSz="274320">
              <a:spcAft>
                <a:spcPts val="1200"/>
              </a:spcAft>
              <a:buFont typeface="Arial" panose="020B0604020202020204" pitchFamily="34" charset="0"/>
              <a:buChar char="•"/>
            </a:pPr>
            <a:r>
              <a:rPr lang="en-US" sz="2000" dirty="0"/>
              <a:t>How might this situation affect Ms. Thomas’ relationship with her mother-in-law?</a:t>
            </a:r>
          </a:p>
          <a:p>
            <a:pPr marL="285750" indent="-285750" defTabSz="274320">
              <a:spcAft>
                <a:spcPts val="1200"/>
              </a:spcAft>
              <a:buFont typeface="Arial" panose="020B0604020202020204" pitchFamily="34" charset="0"/>
              <a:buChar char="•"/>
            </a:pPr>
            <a:r>
              <a:rPr lang="en-US" sz="2000" dirty="0"/>
              <a:t>How might the older boys feel?</a:t>
            </a:r>
          </a:p>
          <a:p>
            <a:pPr marL="285750" indent="-285750" defTabSz="274320">
              <a:spcAft>
                <a:spcPts val="1200"/>
              </a:spcAft>
              <a:buFont typeface="Arial" panose="020B0604020202020204" pitchFamily="34" charset="0"/>
              <a:buChar char="•"/>
            </a:pPr>
            <a:r>
              <a:rPr lang="en-US" sz="2000" dirty="0"/>
              <a:t>Could this situation occur in your family?</a:t>
            </a:r>
          </a:p>
          <a:p>
            <a:pPr marL="285750" indent="-285750" defTabSz="274320">
              <a:spcAft>
                <a:spcPts val="1200"/>
              </a:spcAft>
              <a:buFont typeface="Arial" panose="020B0604020202020204" pitchFamily="34" charset="0"/>
              <a:buChar char="•"/>
            </a:pPr>
            <a:r>
              <a:rPr lang="en-US" sz="2000" dirty="0"/>
              <a:t>How could this situation have been prevented?</a:t>
            </a:r>
          </a:p>
          <a:p>
            <a:endParaRPr lang="en-US" dirty="0"/>
          </a:p>
        </p:txBody>
      </p:sp>
      <p:sp>
        <p:nvSpPr>
          <p:cNvPr id="4" name="TextBox 3">
            <a:extLst>
              <a:ext uri="{FF2B5EF4-FFF2-40B4-BE49-F238E27FC236}">
                <a16:creationId xmlns:a16="http://schemas.microsoft.com/office/drawing/2014/main" id="{3637AA4F-24F1-479D-BD35-CE9DFDBCEE16}"/>
              </a:ext>
            </a:extLst>
          </p:cNvPr>
          <p:cNvSpPr txBox="1"/>
          <p:nvPr/>
        </p:nvSpPr>
        <p:spPr>
          <a:xfrm>
            <a:off x="152400" y="361950"/>
            <a:ext cx="5724644" cy="677108"/>
          </a:xfrm>
          <a:prstGeom prst="rect">
            <a:avLst/>
          </a:prstGeom>
          <a:noFill/>
        </p:spPr>
        <p:txBody>
          <a:bodyPr wrap="none" rtlCol="0">
            <a:spAutoFit/>
          </a:bodyPr>
          <a:lstStyle/>
          <a:p>
            <a:r>
              <a:rPr lang="en-US" b="1" dirty="0">
                <a:solidFill>
                  <a:schemeClr val="tx2"/>
                </a:solidFill>
              </a:rPr>
              <a:t>Handout 7 Process Questions  (continued) </a:t>
            </a:r>
            <a:r>
              <a:rPr lang="en-US" sz="2000" b="1" dirty="0">
                <a:solidFill>
                  <a:schemeClr val="tx2"/>
                </a:solidFill>
              </a:rPr>
              <a:t>	</a:t>
            </a:r>
          </a:p>
          <a:p>
            <a:endParaRPr lang="en-US" dirty="0"/>
          </a:p>
        </p:txBody>
      </p:sp>
    </p:spTree>
    <p:extLst>
      <p:ext uri="{BB962C8B-B14F-4D97-AF65-F5344CB8AC3E}">
        <p14:creationId xmlns:p14="http://schemas.microsoft.com/office/powerpoint/2010/main" val="3858898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89F5B5-583B-4A07-A117-B0B0119B09EA}"/>
              </a:ext>
            </a:extLst>
          </p:cNvPr>
          <p:cNvSpPr txBox="1"/>
          <p:nvPr/>
        </p:nvSpPr>
        <p:spPr>
          <a:xfrm>
            <a:off x="255006" y="361950"/>
            <a:ext cx="2792175" cy="369332"/>
          </a:xfrm>
          <a:prstGeom prst="rect">
            <a:avLst/>
          </a:prstGeom>
          <a:noFill/>
        </p:spPr>
        <p:txBody>
          <a:bodyPr wrap="none" rtlCol="0">
            <a:spAutoFit/>
          </a:bodyPr>
          <a:lstStyle/>
          <a:p>
            <a:r>
              <a:rPr lang="en-US" b="1" dirty="0">
                <a:solidFill>
                  <a:schemeClr val="accent1"/>
                </a:solidFill>
              </a:rPr>
              <a:t>Let’s look at: </a:t>
            </a:r>
            <a:r>
              <a:rPr lang="en-US" b="1" dirty="0">
                <a:solidFill>
                  <a:schemeClr val="tx2"/>
                </a:solidFill>
              </a:rPr>
              <a:t>Handout 8</a:t>
            </a:r>
          </a:p>
        </p:txBody>
      </p:sp>
      <p:pic>
        <p:nvPicPr>
          <p:cNvPr id="3" name="Picture 2" descr="A screenshot of a cell phone&#10;&#10;Description automatically generated">
            <a:extLst>
              <a:ext uri="{FF2B5EF4-FFF2-40B4-BE49-F238E27FC236}">
                <a16:creationId xmlns:a16="http://schemas.microsoft.com/office/drawing/2014/main" id="{A71BCF8D-5FD0-4282-B0E5-D74985A7E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06" y="895350"/>
            <a:ext cx="6450594" cy="4080869"/>
          </a:xfrm>
          <a:prstGeom prst="rect">
            <a:avLst/>
          </a:prstGeom>
        </p:spPr>
      </p:pic>
    </p:spTree>
    <p:extLst>
      <p:ext uri="{BB962C8B-B14F-4D97-AF65-F5344CB8AC3E}">
        <p14:creationId xmlns:p14="http://schemas.microsoft.com/office/powerpoint/2010/main" val="638382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erson&#10;&#10;Description automatically generated">
            <a:extLst>
              <a:ext uri="{FF2B5EF4-FFF2-40B4-BE49-F238E27FC236}">
                <a16:creationId xmlns:a16="http://schemas.microsoft.com/office/drawing/2014/main" id="{A673F079-5DBC-4FB3-8AAC-9D8A39F16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57173"/>
            <a:ext cx="6553200" cy="3919578"/>
          </a:xfrm>
          <a:prstGeom prst="rect">
            <a:avLst/>
          </a:prstGeom>
        </p:spPr>
      </p:pic>
    </p:spTree>
    <p:extLst>
      <p:ext uri="{BB962C8B-B14F-4D97-AF65-F5344CB8AC3E}">
        <p14:creationId xmlns:p14="http://schemas.microsoft.com/office/powerpoint/2010/main" val="3375369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E0559C-2FBF-4898-B71C-F2A155A1677F}"/>
              </a:ext>
            </a:extLst>
          </p:cNvPr>
          <p:cNvSpPr>
            <a:spLocks noGrp="1"/>
          </p:cNvSpPr>
          <p:nvPr>
            <p:ph type="body" idx="13"/>
          </p:nvPr>
        </p:nvSpPr>
        <p:spPr>
          <a:xfrm>
            <a:off x="114300" y="438153"/>
            <a:ext cx="1485900" cy="1371597"/>
          </a:xfrm>
        </p:spPr>
        <p:txBody>
          <a:bodyPr/>
          <a:lstStyle/>
          <a:p>
            <a:r>
              <a:rPr lang="en-US" altLang="en-US" sz="1600" dirty="0">
                <a:solidFill>
                  <a:schemeClr val="accent1"/>
                </a:solidFill>
              </a:rPr>
              <a:t>Let’s look at:</a:t>
            </a:r>
            <a:r>
              <a:rPr lang="en-US" altLang="en-US" dirty="0">
                <a:solidFill>
                  <a:schemeClr val="accent1"/>
                </a:solidFill>
              </a:rPr>
              <a:t> </a:t>
            </a:r>
            <a:r>
              <a:rPr lang="en-US" altLang="en-US" sz="2000" dirty="0"/>
              <a:t>Handout 9 </a:t>
            </a:r>
            <a:endParaRPr lang="en-US" sz="2000" dirty="0"/>
          </a:p>
        </p:txBody>
      </p:sp>
      <p:pic>
        <p:nvPicPr>
          <p:cNvPr id="7" name="Picture 6" descr="Diagram&#10;&#10;Description automatically generated">
            <a:extLst>
              <a:ext uri="{FF2B5EF4-FFF2-40B4-BE49-F238E27FC236}">
                <a16:creationId xmlns:a16="http://schemas.microsoft.com/office/drawing/2014/main" id="{4E7329E2-D384-465F-852E-8EA5AC29F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364" y="78064"/>
            <a:ext cx="3869636" cy="5065435"/>
          </a:xfrm>
          <a:prstGeom prst="rect">
            <a:avLst/>
          </a:prstGeom>
          <a:ln>
            <a:solidFill>
              <a:schemeClr val="tx1"/>
            </a:solidFill>
          </a:ln>
        </p:spPr>
      </p:pic>
    </p:spTree>
    <p:extLst>
      <p:ext uri="{BB962C8B-B14F-4D97-AF65-F5344CB8AC3E}">
        <p14:creationId xmlns:p14="http://schemas.microsoft.com/office/powerpoint/2010/main" val="214415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1D98FD-5383-473B-8E4E-6B48DB165CA1}"/>
              </a:ext>
            </a:extLst>
          </p:cNvPr>
          <p:cNvSpPr>
            <a:spLocks noGrp="1"/>
          </p:cNvSpPr>
          <p:nvPr>
            <p:ph type="body" idx="1"/>
          </p:nvPr>
        </p:nvSpPr>
        <p:spPr/>
        <p:txBody>
          <a:bodyPr/>
          <a:lstStyle/>
          <a:p>
            <a:pPr lvl="1">
              <a:spcAft>
                <a:spcPts val="900"/>
              </a:spcAft>
            </a:pPr>
            <a:r>
              <a:rPr lang="en-US" altLang="en-US" sz="1800" b="1" dirty="0">
                <a:solidFill>
                  <a:schemeClr val="tx1"/>
                </a:solidFill>
              </a:rPr>
              <a:t>Placeholder</a:t>
            </a:r>
          </a:p>
        </p:txBody>
      </p:sp>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p:txBody>
          <a:bodyPr/>
          <a:lstStyle/>
          <a:p>
            <a:r>
              <a:rPr lang="en-US" altLang="en-US" dirty="0"/>
              <a:t>Rules of the Road</a:t>
            </a:r>
            <a:endParaRPr lang="en-US" dirty="0"/>
          </a:p>
        </p:txBody>
      </p:sp>
    </p:spTree>
    <p:custDataLst>
      <p:tags r:id="rId1"/>
    </p:custDataLst>
    <p:extLst>
      <p:ext uri="{BB962C8B-B14F-4D97-AF65-F5344CB8AC3E}">
        <p14:creationId xmlns:p14="http://schemas.microsoft.com/office/powerpoint/2010/main" val="401237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037FB747-A528-48DB-9F97-621AE7C5D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09550"/>
            <a:ext cx="3750394" cy="4933950"/>
          </a:xfrm>
          <a:prstGeom prst="rect">
            <a:avLst/>
          </a:prstGeom>
          <a:ln>
            <a:solidFill>
              <a:schemeClr val="tx1"/>
            </a:solidFill>
          </a:ln>
        </p:spPr>
      </p:pic>
    </p:spTree>
    <p:extLst>
      <p:ext uri="{BB962C8B-B14F-4D97-AF65-F5344CB8AC3E}">
        <p14:creationId xmlns:p14="http://schemas.microsoft.com/office/powerpoint/2010/main" val="779542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engineering drawing&#10;&#10;Description automatically generated">
            <a:extLst>
              <a:ext uri="{FF2B5EF4-FFF2-40B4-BE49-F238E27FC236}">
                <a16:creationId xmlns:a16="http://schemas.microsoft.com/office/drawing/2014/main" id="{37FF74D1-32BB-448F-AEDF-F2C4FC68D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731" y="449618"/>
            <a:ext cx="4045069" cy="4693882"/>
          </a:xfrm>
          <a:prstGeom prst="rect">
            <a:avLst/>
          </a:prstGeom>
          <a:ln>
            <a:solidFill>
              <a:schemeClr val="tx1"/>
            </a:solidFill>
          </a:ln>
        </p:spPr>
      </p:pic>
    </p:spTree>
    <p:extLst>
      <p:ext uri="{BB962C8B-B14F-4D97-AF65-F5344CB8AC3E}">
        <p14:creationId xmlns:p14="http://schemas.microsoft.com/office/powerpoint/2010/main" val="3221996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923053-B0EA-4D22-92BB-BDB6C27DE58F}"/>
              </a:ext>
            </a:extLst>
          </p:cNvPr>
          <p:cNvSpPr>
            <a:spLocks noGrp="1"/>
          </p:cNvSpPr>
          <p:nvPr>
            <p:ph type="body" idx="1"/>
          </p:nvPr>
        </p:nvSpPr>
        <p:spPr>
          <a:xfrm>
            <a:off x="114300" y="1323979"/>
            <a:ext cx="6515100" cy="561972"/>
          </a:xfrm>
        </p:spPr>
        <p:txBody>
          <a:bodyPr/>
          <a:lstStyle/>
          <a:p>
            <a:r>
              <a:rPr lang="en-US" dirty="0"/>
              <a:t>Placeholder…</a:t>
            </a:r>
          </a:p>
        </p:txBody>
      </p:sp>
      <p:sp>
        <p:nvSpPr>
          <p:cNvPr id="3" name="Text Placeholder 2">
            <a:extLst>
              <a:ext uri="{FF2B5EF4-FFF2-40B4-BE49-F238E27FC236}">
                <a16:creationId xmlns:a16="http://schemas.microsoft.com/office/drawing/2014/main" id="{24FA208A-35DD-4AA9-AAF2-1DCF13DBB62B}"/>
              </a:ext>
            </a:extLst>
          </p:cNvPr>
          <p:cNvSpPr>
            <a:spLocks noGrp="1"/>
          </p:cNvSpPr>
          <p:nvPr>
            <p:ph type="body" idx="13"/>
          </p:nvPr>
        </p:nvSpPr>
        <p:spPr/>
        <p:txBody>
          <a:bodyPr/>
          <a:lstStyle/>
          <a:p>
            <a:r>
              <a:rPr lang="en-US" dirty="0"/>
              <a:t>Leader’s </a:t>
            </a:r>
            <a:r>
              <a:rPr lang="en-US" dirty="0" err="1"/>
              <a:t>EcoMap</a:t>
            </a:r>
            <a:endParaRPr lang="en-US" dirty="0"/>
          </a:p>
          <a:p>
            <a:endParaRPr lang="en-US" dirty="0"/>
          </a:p>
        </p:txBody>
      </p:sp>
    </p:spTree>
    <p:extLst>
      <p:ext uri="{BB962C8B-B14F-4D97-AF65-F5344CB8AC3E}">
        <p14:creationId xmlns:p14="http://schemas.microsoft.com/office/powerpoint/2010/main" val="699764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CEF7A-CBD5-421A-AFCB-E8684AE52AE6}"/>
              </a:ext>
            </a:extLst>
          </p:cNvPr>
          <p:cNvSpPr>
            <a:spLocks noGrp="1"/>
          </p:cNvSpPr>
          <p:nvPr>
            <p:ph type="body" idx="13"/>
          </p:nvPr>
        </p:nvSpPr>
        <p:spPr>
          <a:xfrm>
            <a:off x="114300" y="438153"/>
            <a:ext cx="6667500" cy="638175"/>
          </a:xfrm>
        </p:spPr>
        <p:txBody>
          <a:bodyPr/>
          <a:lstStyle/>
          <a:p>
            <a:r>
              <a:rPr lang="en-US" sz="1800" dirty="0">
                <a:solidFill>
                  <a:schemeClr val="accent1"/>
                </a:solidFill>
              </a:rPr>
              <a:t>Roadwork: </a:t>
            </a:r>
            <a:r>
              <a:rPr lang="en-US" sz="1800" dirty="0"/>
              <a:t>Handout 10, Creating an </a:t>
            </a:r>
            <a:r>
              <a:rPr lang="en-US" sz="1800" dirty="0" err="1"/>
              <a:t>EcoMap</a:t>
            </a:r>
            <a:r>
              <a:rPr lang="en-US" sz="1800" dirty="0"/>
              <a:t> Worksheet</a:t>
            </a:r>
          </a:p>
        </p:txBody>
      </p:sp>
      <p:pic>
        <p:nvPicPr>
          <p:cNvPr id="5" name="Picture 4" descr="A screenshot of a cell phone&#10;&#10;Description automatically generated">
            <a:extLst>
              <a:ext uri="{FF2B5EF4-FFF2-40B4-BE49-F238E27FC236}">
                <a16:creationId xmlns:a16="http://schemas.microsoft.com/office/drawing/2014/main" id="{0C1B1C04-14D8-4CC3-A3F3-D7EED7C9B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51364"/>
            <a:ext cx="2770190" cy="4028481"/>
          </a:xfrm>
          <a:prstGeom prst="rect">
            <a:avLst/>
          </a:prstGeom>
          <a:ln>
            <a:solidFill>
              <a:schemeClr val="tx1"/>
            </a:solidFill>
          </a:ln>
        </p:spPr>
      </p:pic>
      <p:pic>
        <p:nvPicPr>
          <p:cNvPr id="7" name="Picture 6" descr="A screenshot of a social media post&#10;&#10;Description automatically generated">
            <a:extLst>
              <a:ext uri="{FF2B5EF4-FFF2-40B4-BE49-F238E27FC236}">
                <a16:creationId xmlns:a16="http://schemas.microsoft.com/office/drawing/2014/main" id="{3D81F1B1-C663-4DD7-8403-C4DDA8207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028842"/>
            <a:ext cx="2849456" cy="4050848"/>
          </a:xfrm>
          <a:prstGeom prst="rect">
            <a:avLst/>
          </a:prstGeom>
          <a:ln>
            <a:solidFill>
              <a:schemeClr val="tx1"/>
            </a:solidFill>
          </a:ln>
        </p:spPr>
      </p:pic>
    </p:spTree>
    <p:extLst>
      <p:ext uri="{BB962C8B-B14F-4D97-AF65-F5344CB8AC3E}">
        <p14:creationId xmlns:p14="http://schemas.microsoft.com/office/powerpoint/2010/main" val="194030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BE6C9A-45A6-403B-88E0-29A32523892B}"/>
              </a:ext>
            </a:extLst>
          </p:cNvPr>
          <p:cNvSpPr>
            <a:spLocks noGrp="1"/>
          </p:cNvSpPr>
          <p:nvPr>
            <p:ph type="body" idx="13"/>
          </p:nvPr>
        </p:nvSpPr>
        <p:spPr/>
        <p:txBody>
          <a:bodyPr/>
          <a:lstStyle/>
          <a:p>
            <a:r>
              <a:rPr lang="en-US" dirty="0"/>
              <a:t>What the Child Brings </a:t>
            </a:r>
          </a:p>
        </p:txBody>
      </p:sp>
      <p:pic>
        <p:nvPicPr>
          <p:cNvPr id="1026" name="Picture 2" descr="Tobago Large Suitcase Blue | Hard Suitcase | Revelation!">
            <a:extLst>
              <a:ext uri="{FF2B5EF4-FFF2-40B4-BE49-F238E27FC236}">
                <a16:creationId xmlns:a16="http://schemas.microsoft.com/office/drawing/2014/main" id="{7B982E8B-35E2-47A4-A27C-77454A93D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85875"/>
            <a:ext cx="227457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008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BE6C9A-45A6-403B-88E0-29A32523892B}"/>
              </a:ext>
            </a:extLst>
          </p:cNvPr>
          <p:cNvSpPr>
            <a:spLocks noGrp="1"/>
          </p:cNvSpPr>
          <p:nvPr>
            <p:ph type="body" idx="13"/>
          </p:nvPr>
        </p:nvSpPr>
        <p:spPr/>
        <p:txBody>
          <a:bodyPr/>
          <a:lstStyle/>
          <a:p>
            <a:r>
              <a:rPr lang="en-US" dirty="0"/>
              <a:t>What the Child Brings </a:t>
            </a:r>
          </a:p>
        </p:txBody>
      </p:sp>
      <p:pic>
        <p:nvPicPr>
          <p:cNvPr id="1026" name="Picture 2" descr="Tobago Large Suitcase Blue | Hard Suitcase | Revelation!">
            <a:extLst>
              <a:ext uri="{FF2B5EF4-FFF2-40B4-BE49-F238E27FC236}">
                <a16:creationId xmlns:a16="http://schemas.microsoft.com/office/drawing/2014/main" id="{7B982E8B-35E2-47A4-A27C-77454A93D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817370"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0D8035-166B-4BAD-ADA4-AECE1D2C5BE1}"/>
              </a:ext>
            </a:extLst>
          </p:cNvPr>
          <p:cNvSpPr/>
          <p:nvPr/>
        </p:nvSpPr>
        <p:spPr>
          <a:xfrm>
            <a:off x="2655570" y="1143000"/>
            <a:ext cx="3669030" cy="3028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n>
                  <a:solidFill>
                    <a:schemeClr val="tx1"/>
                  </a:solidFill>
                </a:ln>
                <a:solidFill>
                  <a:schemeClr val="tx2"/>
                </a:solidFill>
              </a:rPr>
              <a:t>Fears </a:t>
            </a:r>
          </a:p>
        </p:txBody>
      </p:sp>
    </p:spTree>
    <p:extLst>
      <p:ext uri="{BB962C8B-B14F-4D97-AF65-F5344CB8AC3E}">
        <p14:creationId xmlns:p14="http://schemas.microsoft.com/office/powerpoint/2010/main" val="371616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BE6C9A-45A6-403B-88E0-29A32523892B}"/>
              </a:ext>
            </a:extLst>
          </p:cNvPr>
          <p:cNvSpPr>
            <a:spLocks noGrp="1"/>
          </p:cNvSpPr>
          <p:nvPr>
            <p:ph type="body" idx="13"/>
          </p:nvPr>
        </p:nvSpPr>
        <p:spPr/>
        <p:txBody>
          <a:bodyPr/>
          <a:lstStyle/>
          <a:p>
            <a:r>
              <a:rPr lang="en-US" dirty="0"/>
              <a:t>What the Child Brings </a:t>
            </a:r>
          </a:p>
        </p:txBody>
      </p:sp>
      <p:pic>
        <p:nvPicPr>
          <p:cNvPr id="1026" name="Picture 2" descr="Tobago Large Suitcase Blue | Hard Suitcase | Revelation!">
            <a:extLst>
              <a:ext uri="{FF2B5EF4-FFF2-40B4-BE49-F238E27FC236}">
                <a16:creationId xmlns:a16="http://schemas.microsoft.com/office/drawing/2014/main" id="{7B982E8B-35E2-47A4-A27C-77454A93D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397"/>
            <a:ext cx="1817370"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0D8035-166B-4BAD-ADA4-AECE1D2C5BE1}"/>
              </a:ext>
            </a:extLst>
          </p:cNvPr>
          <p:cNvSpPr/>
          <p:nvPr/>
        </p:nvSpPr>
        <p:spPr>
          <a:xfrm>
            <a:off x="2895600" y="1200150"/>
            <a:ext cx="3505200" cy="297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n>
                  <a:solidFill>
                    <a:schemeClr val="tx1"/>
                  </a:solidFill>
                </a:ln>
                <a:solidFill>
                  <a:schemeClr val="tx2"/>
                </a:solidFill>
              </a:rPr>
              <a:t>I come from a home where there was domestic violence. I want to sleep with my baseball bat next to my bed. I feel the need to protect myself. </a:t>
            </a:r>
          </a:p>
        </p:txBody>
      </p:sp>
    </p:spTree>
    <p:extLst>
      <p:ext uri="{BB962C8B-B14F-4D97-AF65-F5344CB8AC3E}">
        <p14:creationId xmlns:p14="http://schemas.microsoft.com/office/powerpoint/2010/main" val="2321436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BE6C9A-45A6-403B-88E0-29A32523892B}"/>
              </a:ext>
            </a:extLst>
          </p:cNvPr>
          <p:cNvSpPr>
            <a:spLocks noGrp="1"/>
          </p:cNvSpPr>
          <p:nvPr>
            <p:ph type="body" idx="13"/>
          </p:nvPr>
        </p:nvSpPr>
        <p:spPr/>
        <p:txBody>
          <a:bodyPr/>
          <a:lstStyle/>
          <a:p>
            <a:r>
              <a:rPr lang="en-US" dirty="0"/>
              <a:t>What the Child Brings </a:t>
            </a:r>
          </a:p>
        </p:txBody>
      </p:sp>
      <p:pic>
        <p:nvPicPr>
          <p:cNvPr id="1026" name="Picture 2" descr="Tobago Large Suitcase Blue | Hard Suitcase | Revelation!">
            <a:extLst>
              <a:ext uri="{FF2B5EF4-FFF2-40B4-BE49-F238E27FC236}">
                <a16:creationId xmlns:a16="http://schemas.microsoft.com/office/drawing/2014/main" id="{7B982E8B-35E2-47A4-A27C-77454A93D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817370"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0D8035-166B-4BAD-ADA4-AECE1D2C5BE1}"/>
              </a:ext>
            </a:extLst>
          </p:cNvPr>
          <p:cNvSpPr/>
          <p:nvPr/>
        </p:nvSpPr>
        <p:spPr>
          <a:xfrm>
            <a:off x="2655570" y="1143000"/>
            <a:ext cx="3669030" cy="3028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n>
                  <a:solidFill>
                    <a:schemeClr val="tx1"/>
                  </a:solidFill>
                </a:ln>
                <a:solidFill>
                  <a:schemeClr val="tx2"/>
                </a:solidFill>
              </a:rPr>
              <a:t>Values</a:t>
            </a:r>
          </a:p>
        </p:txBody>
      </p:sp>
    </p:spTree>
    <p:extLst>
      <p:ext uri="{BB962C8B-B14F-4D97-AF65-F5344CB8AC3E}">
        <p14:creationId xmlns:p14="http://schemas.microsoft.com/office/powerpoint/2010/main" val="2915297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BE6C9A-45A6-403B-88E0-29A32523892B}"/>
              </a:ext>
            </a:extLst>
          </p:cNvPr>
          <p:cNvSpPr>
            <a:spLocks noGrp="1"/>
          </p:cNvSpPr>
          <p:nvPr>
            <p:ph type="body" idx="13"/>
          </p:nvPr>
        </p:nvSpPr>
        <p:spPr/>
        <p:txBody>
          <a:bodyPr/>
          <a:lstStyle/>
          <a:p>
            <a:r>
              <a:rPr lang="en-US" dirty="0"/>
              <a:t>What the Child Brings </a:t>
            </a:r>
          </a:p>
        </p:txBody>
      </p:sp>
      <p:pic>
        <p:nvPicPr>
          <p:cNvPr id="1026" name="Picture 2" descr="Tobago Large Suitcase Blue | Hard Suitcase | Revelation!">
            <a:extLst>
              <a:ext uri="{FF2B5EF4-FFF2-40B4-BE49-F238E27FC236}">
                <a16:creationId xmlns:a16="http://schemas.microsoft.com/office/drawing/2014/main" id="{7B982E8B-35E2-47A4-A27C-77454A93D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817370"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0D8035-166B-4BAD-ADA4-AECE1D2C5BE1}"/>
              </a:ext>
            </a:extLst>
          </p:cNvPr>
          <p:cNvSpPr/>
          <p:nvPr/>
        </p:nvSpPr>
        <p:spPr>
          <a:xfrm>
            <a:off x="2743200" y="1200150"/>
            <a:ext cx="3669030" cy="3028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chemeClr val="tx1"/>
                  </a:solidFill>
                </a:ln>
                <a:solidFill>
                  <a:schemeClr val="tx2"/>
                </a:solidFill>
              </a:rPr>
              <a:t>I believe that when you see something you want, take it. </a:t>
            </a:r>
          </a:p>
        </p:txBody>
      </p:sp>
    </p:spTree>
    <p:extLst>
      <p:ext uri="{BB962C8B-B14F-4D97-AF65-F5344CB8AC3E}">
        <p14:creationId xmlns:p14="http://schemas.microsoft.com/office/powerpoint/2010/main" val="789503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BE6C9A-45A6-403B-88E0-29A32523892B}"/>
              </a:ext>
            </a:extLst>
          </p:cNvPr>
          <p:cNvSpPr>
            <a:spLocks noGrp="1"/>
          </p:cNvSpPr>
          <p:nvPr>
            <p:ph type="body" idx="13"/>
          </p:nvPr>
        </p:nvSpPr>
        <p:spPr/>
        <p:txBody>
          <a:bodyPr/>
          <a:lstStyle/>
          <a:p>
            <a:r>
              <a:rPr lang="en-US" dirty="0"/>
              <a:t>What the Child Brings </a:t>
            </a:r>
          </a:p>
        </p:txBody>
      </p:sp>
      <p:pic>
        <p:nvPicPr>
          <p:cNvPr id="1026" name="Picture 2" descr="Tobago Large Suitcase Blue | Hard Suitcase | Revelation!">
            <a:extLst>
              <a:ext uri="{FF2B5EF4-FFF2-40B4-BE49-F238E27FC236}">
                <a16:creationId xmlns:a16="http://schemas.microsoft.com/office/drawing/2014/main" id="{7B982E8B-35E2-47A4-A27C-77454A93D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817370"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0D8035-166B-4BAD-ADA4-AECE1D2C5BE1}"/>
              </a:ext>
            </a:extLst>
          </p:cNvPr>
          <p:cNvSpPr/>
          <p:nvPr/>
        </p:nvSpPr>
        <p:spPr>
          <a:xfrm>
            <a:off x="2655570" y="1143000"/>
            <a:ext cx="3669030" cy="3028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n>
                  <a:solidFill>
                    <a:schemeClr val="tx1"/>
                  </a:solidFill>
                </a:ln>
                <a:solidFill>
                  <a:schemeClr val="tx2"/>
                </a:solidFill>
              </a:rPr>
              <a:t>Culture</a:t>
            </a:r>
          </a:p>
        </p:txBody>
      </p:sp>
    </p:spTree>
    <p:extLst>
      <p:ext uri="{BB962C8B-B14F-4D97-AF65-F5344CB8AC3E}">
        <p14:creationId xmlns:p14="http://schemas.microsoft.com/office/powerpoint/2010/main" val="411803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C0887F-22BF-4085-8032-412E072A5CBB}"/>
              </a:ext>
            </a:extLst>
          </p:cNvPr>
          <p:cNvSpPr>
            <a:spLocks noGrp="1"/>
          </p:cNvSpPr>
          <p:nvPr>
            <p:ph type="body" idx="13"/>
          </p:nvPr>
        </p:nvSpPr>
        <p:spPr/>
        <p:txBody>
          <a:bodyPr/>
          <a:lstStyle/>
          <a:p>
            <a:r>
              <a:rPr lang="en-US" sz="1800" dirty="0">
                <a:solidFill>
                  <a:schemeClr val="accent1"/>
                </a:solidFill>
              </a:rPr>
              <a:t>Roadwork from Last Meeting: </a:t>
            </a:r>
            <a:r>
              <a:rPr lang="en-US" sz="1800" dirty="0"/>
              <a:t>Meeting 7 Handout 18, Concurrent Planning Readiness Assessment Worksheet</a:t>
            </a:r>
          </a:p>
          <a:p>
            <a:endParaRPr lang="en-US" dirty="0"/>
          </a:p>
        </p:txBody>
      </p:sp>
      <p:pic>
        <p:nvPicPr>
          <p:cNvPr id="4" name="Picture 3" descr="A screenshot of a cell phone&#10;&#10;Description automatically generated">
            <a:extLst>
              <a:ext uri="{FF2B5EF4-FFF2-40B4-BE49-F238E27FC236}">
                <a16:creationId xmlns:a16="http://schemas.microsoft.com/office/drawing/2014/main" id="{A72AD056-7B0D-4A44-AE3B-C6AACE360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7154"/>
            <a:ext cx="2953890" cy="3905635"/>
          </a:xfrm>
          <a:prstGeom prst="rect">
            <a:avLst/>
          </a:prstGeom>
          <a:ln>
            <a:solidFill>
              <a:schemeClr val="tx1"/>
            </a:solidFill>
          </a:ln>
        </p:spPr>
      </p:pic>
      <p:pic>
        <p:nvPicPr>
          <p:cNvPr id="6" name="Picture 5" descr="A screenshot of a cell phone&#10;&#10;Description automatically generated">
            <a:extLst>
              <a:ext uri="{FF2B5EF4-FFF2-40B4-BE49-F238E27FC236}">
                <a16:creationId xmlns:a16="http://schemas.microsoft.com/office/drawing/2014/main" id="{728EB7FB-0F4F-4127-98EA-883B3013F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160" y="1147154"/>
            <a:ext cx="3022431" cy="3892152"/>
          </a:xfrm>
          <a:prstGeom prst="rect">
            <a:avLst/>
          </a:prstGeom>
          <a:ln>
            <a:solidFill>
              <a:schemeClr val="tx1"/>
            </a:solidFill>
          </a:ln>
        </p:spPr>
      </p:pic>
    </p:spTree>
    <p:extLst>
      <p:ext uri="{BB962C8B-B14F-4D97-AF65-F5344CB8AC3E}">
        <p14:creationId xmlns:p14="http://schemas.microsoft.com/office/powerpoint/2010/main" val="3021295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BE6C9A-45A6-403B-88E0-29A32523892B}"/>
              </a:ext>
            </a:extLst>
          </p:cNvPr>
          <p:cNvSpPr>
            <a:spLocks noGrp="1"/>
          </p:cNvSpPr>
          <p:nvPr>
            <p:ph type="body" idx="13"/>
          </p:nvPr>
        </p:nvSpPr>
        <p:spPr/>
        <p:txBody>
          <a:bodyPr/>
          <a:lstStyle/>
          <a:p>
            <a:r>
              <a:rPr lang="en-US" dirty="0"/>
              <a:t>What the Child Brings </a:t>
            </a:r>
          </a:p>
        </p:txBody>
      </p:sp>
      <p:pic>
        <p:nvPicPr>
          <p:cNvPr id="1026" name="Picture 2" descr="Tobago Large Suitcase Blue | Hard Suitcase | Revelation!">
            <a:extLst>
              <a:ext uri="{FF2B5EF4-FFF2-40B4-BE49-F238E27FC236}">
                <a16:creationId xmlns:a16="http://schemas.microsoft.com/office/drawing/2014/main" id="{7B982E8B-35E2-47A4-A27C-77454A93D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817370"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0D8035-166B-4BAD-ADA4-AECE1D2C5BE1}"/>
              </a:ext>
            </a:extLst>
          </p:cNvPr>
          <p:cNvSpPr/>
          <p:nvPr/>
        </p:nvSpPr>
        <p:spPr>
          <a:xfrm>
            <a:off x="2655570" y="1143000"/>
            <a:ext cx="3669030" cy="3028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n>
                  <a:solidFill>
                    <a:schemeClr val="tx1"/>
                  </a:solidFill>
                </a:ln>
                <a:solidFill>
                  <a:schemeClr val="tx2"/>
                </a:solidFill>
              </a:rPr>
              <a:t>My culture/religion is Judaism and when I watch everyone celebrating Christmas it makes me feel sad and excluded. I miss my family. </a:t>
            </a:r>
          </a:p>
        </p:txBody>
      </p:sp>
    </p:spTree>
    <p:extLst>
      <p:ext uri="{BB962C8B-B14F-4D97-AF65-F5344CB8AC3E}">
        <p14:creationId xmlns:p14="http://schemas.microsoft.com/office/powerpoint/2010/main" val="3803950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BE6C9A-45A6-403B-88E0-29A32523892B}"/>
              </a:ext>
            </a:extLst>
          </p:cNvPr>
          <p:cNvSpPr>
            <a:spLocks noGrp="1"/>
          </p:cNvSpPr>
          <p:nvPr>
            <p:ph type="body" idx="13"/>
          </p:nvPr>
        </p:nvSpPr>
        <p:spPr/>
        <p:txBody>
          <a:bodyPr/>
          <a:lstStyle/>
          <a:p>
            <a:r>
              <a:rPr lang="en-US" dirty="0"/>
              <a:t>What the Child Brings </a:t>
            </a:r>
          </a:p>
        </p:txBody>
      </p:sp>
      <p:pic>
        <p:nvPicPr>
          <p:cNvPr id="1026" name="Picture 2" descr="Tobago Large Suitcase Blue | Hard Suitcase | Revelation!">
            <a:extLst>
              <a:ext uri="{FF2B5EF4-FFF2-40B4-BE49-F238E27FC236}">
                <a16:creationId xmlns:a16="http://schemas.microsoft.com/office/drawing/2014/main" id="{7B982E8B-35E2-47A4-A27C-77454A93D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817370"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0D8035-166B-4BAD-ADA4-AECE1D2C5BE1}"/>
              </a:ext>
            </a:extLst>
          </p:cNvPr>
          <p:cNvSpPr/>
          <p:nvPr/>
        </p:nvSpPr>
        <p:spPr>
          <a:xfrm>
            <a:off x="2655570" y="1143000"/>
            <a:ext cx="3669030" cy="3028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n>
                  <a:solidFill>
                    <a:schemeClr val="tx1"/>
                  </a:solidFill>
                </a:ln>
                <a:solidFill>
                  <a:schemeClr val="tx2"/>
                </a:solidFill>
              </a:rPr>
              <a:t>Habits</a:t>
            </a:r>
          </a:p>
        </p:txBody>
      </p:sp>
    </p:spTree>
    <p:extLst>
      <p:ext uri="{BB962C8B-B14F-4D97-AF65-F5344CB8AC3E}">
        <p14:creationId xmlns:p14="http://schemas.microsoft.com/office/powerpoint/2010/main" val="3302861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BE6C9A-45A6-403B-88E0-29A32523892B}"/>
              </a:ext>
            </a:extLst>
          </p:cNvPr>
          <p:cNvSpPr>
            <a:spLocks noGrp="1"/>
          </p:cNvSpPr>
          <p:nvPr>
            <p:ph type="body" idx="13"/>
          </p:nvPr>
        </p:nvSpPr>
        <p:spPr/>
        <p:txBody>
          <a:bodyPr/>
          <a:lstStyle/>
          <a:p>
            <a:r>
              <a:rPr lang="en-US" dirty="0"/>
              <a:t>What the Child Brings </a:t>
            </a:r>
          </a:p>
        </p:txBody>
      </p:sp>
      <p:pic>
        <p:nvPicPr>
          <p:cNvPr id="1026" name="Picture 2" descr="Tobago Large Suitcase Blue | Hard Suitcase | Revelation!">
            <a:extLst>
              <a:ext uri="{FF2B5EF4-FFF2-40B4-BE49-F238E27FC236}">
                <a16:creationId xmlns:a16="http://schemas.microsoft.com/office/drawing/2014/main" id="{7B982E8B-35E2-47A4-A27C-77454A93D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04950"/>
            <a:ext cx="1817370"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0D8035-166B-4BAD-ADA4-AECE1D2C5BE1}"/>
              </a:ext>
            </a:extLst>
          </p:cNvPr>
          <p:cNvSpPr/>
          <p:nvPr/>
        </p:nvSpPr>
        <p:spPr>
          <a:xfrm>
            <a:off x="2655570" y="1143000"/>
            <a:ext cx="3669030" cy="3028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n>
                  <a:solidFill>
                    <a:schemeClr val="tx1"/>
                  </a:solidFill>
                </a:ln>
                <a:solidFill>
                  <a:schemeClr val="tx2"/>
                </a:solidFill>
              </a:rPr>
              <a:t>I fart all the time, loudly. I fart at the dinner table, when guests are over, and in public. When you tell me to stop, I laugh and say, I can’t help it. </a:t>
            </a:r>
          </a:p>
        </p:txBody>
      </p:sp>
    </p:spTree>
    <p:extLst>
      <p:ext uri="{BB962C8B-B14F-4D97-AF65-F5344CB8AC3E}">
        <p14:creationId xmlns:p14="http://schemas.microsoft.com/office/powerpoint/2010/main" val="2728315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79B57F-FE19-4092-9F27-0B33AB73CB30}"/>
              </a:ext>
            </a:extLst>
          </p:cNvPr>
          <p:cNvSpPr>
            <a:spLocks noGrp="1"/>
          </p:cNvSpPr>
          <p:nvPr>
            <p:ph type="body" idx="13"/>
          </p:nvPr>
        </p:nvSpPr>
        <p:spPr>
          <a:xfrm>
            <a:off x="114300" y="438153"/>
            <a:ext cx="6515100" cy="380997"/>
          </a:xfrm>
        </p:spPr>
        <p:txBody>
          <a:bodyPr/>
          <a:lstStyle/>
          <a:p>
            <a:r>
              <a:rPr lang="en-US" sz="2000" dirty="0">
                <a:solidFill>
                  <a:schemeClr val="accent1"/>
                </a:solidFill>
              </a:rPr>
              <a:t>Roadwork: </a:t>
            </a:r>
            <a:r>
              <a:rPr lang="en-US" sz="2000" dirty="0"/>
              <a:t>Handout 11, First Day</a:t>
            </a:r>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5D6A8141-99E7-4381-A8AA-8D61A8D1A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152" y="895350"/>
            <a:ext cx="2963635" cy="4191000"/>
          </a:xfrm>
          <a:prstGeom prst="rect">
            <a:avLst/>
          </a:prstGeom>
          <a:ln>
            <a:solidFill>
              <a:schemeClr val="tx1"/>
            </a:solidFill>
          </a:ln>
        </p:spPr>
      </p:pic>
    </p:spTree>
    <p:extLst>
      <p:ext uri="{BB962C8B-B14F-4D97-AF65-F5344CB8AC3E}">
        <p14:creationId xmlns:p14="http://schemas.microsoft.com/office/powerpoint/2010/main" val="79945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8731-243F-482D-8E91-9813D7A6DCB8}"/>
              </a:ext>
            </a:extLst>
          </p:cNvPr>
          <p:cNvSpPr>
            <a:spLocks noGrp="1"/>
          </p:cNvSpPr>
          <p:nvPr>
            <p:ph type="body" idx="1"/>
          </p:nvPr>
        </p:nvSpPr>
        <p:spPr>
          <a:xfrm>
            <a:off x="124239" y="1081427"/>
            <a:ext cx="3200401" cy="3471523"/>
          </a:xfrm>
        </p:spPr>
        <p:txBody>
          <a:bodyPr/>
          <a:lstStyle/>
          <a:p>
            <a:pPr marL="342900" indent="-342900">
              <a:spcBef>
                <a:spcPts val="600"/>
              </a:spcBef>
              <a:spcAft>
                <a:spcPts val="600"/>
              </a:spcAft>
              <a:buAutoNum type="arabicPeriod"/>
            </a:pPr>
            <a:r>
              <a:rPr lang="en-US" dirty="0">
                <a:solidFill>
                  <a:schemeClr val="tx1"/>
                </a:solidFill>
              </a:rPr>
              <a:t>Know your family</a:t>
            </a:r>
          </a:p>
          <a:p>
            <a:pPr marL="342900" indent="-342900">
              <a:spcBef>
                <a:spcPts val="600"/>
              </a:spcBef>
              <a:spcAft>
                <a:spcPts val="600"/>
              </a:spcAft>
              <a:buAutoNum type="arabicPeriod"/>
            </a:pPr>
            <a:r>
              <a:rPr lang="en-US" dirty="0">
                <a:solidFill>
                  <a:srgbClr val="0070C0"/>
                </a:solidFill>
              </a:rPr>
              <a:t>Communicate effectively</a:t>
            </a:r>
          </a:p>
          <a:p>
            <a:pPr marL="342900" indent="-342900">
              <a:spcBef>
                <a:spcPts val="600"/>
              </a:spcBef>
              <a:spcAft>
                <a:spcPts val="600"/>
              </a:spcAft>
              <a:buAutoNum type="arabicPeriod"/>
            </a:pPr>
            <a:r>
              <a:rPr lang="en-US" dirty="0">
                <a:solidFill>
                  <a:schemeClr val="tx1"/>
                </a:solidFill>
              </a:rPr>
              <a:t>Know the children</a:t>
            </a:r>
          </a:p>
          <a:p>
            <a:pPr marL="342900" indent="-342900">
              <a:spcBef>
                <a:spcPts val="600"/>
              </a:spcBef>
              <a:spcAft>
                <a:spcPts val="600"/>
              </a:spcAft>
              <a:buAutoNum type="arabicPeriod"/>
            </a:pPr>
            <a:r>
              <a:rPr lang="en-US" dirty="0">
                <a:solidFill>
                  <a:srgbClr val="0070C0"/>
                </a:solidFill>
              </a:rPr>
              <a:t>Build strengths, meet needs</a:t>
            </a:r>
          </a:p>
          <a:p>
            <a:pPr marL="342900" indent="-342900">
              <a:spcBef>
                <a:spcPts val="600"/>
              </a:spcBef>
              <a:spcAft>
                <a:spcPts val="600"/>
              </a:spcAft>
              <a:buAutoNum type="arabicPeriod"/>
            </a:pPr>
            <a:r>
              <a:rPr lang="en-US" dirty="0">
                <a:solidFill>
                  <a:schemeClr val="tx1"/>
                </a:solidFill>
              </a:rPr>
              <a:t>Work in partnership</a:t>
            </a:r>
          </a:p>
          <a:p>
            <a:pPr marL="342900" indent="-342900">
              <a:spcBef>
                <a:spcPts val="600"/>
              </a:spcBef>
              <a:spcAft>
                <a:spcPts val="600"/>
              </a:spcAft>
              <a:buAutoNum type="arabicPeriod"/>
            </a:pPr>
            <a:r>
              <a:rPr lang="en-US" dirty="0">
                <a:solidFill>
                  <a:srgbClr val="0070C0"/>
                </a:solidFill>
              </a:rPr>
              <a:t>Be loss and attachment experts </a:t>
            </a:r>
          </a:p>
          <a:p>
            <a:endParaRPr lang="en-US" dirty="0"/>
          </a:p>
        </p:txBody>
      </p:sp>
      <p:sp>
        <p:nvSpPr>
          <p:cNvPr id="3" name="Text Placeholder 2">
            <a:extLst>
              <a:ext uri="{FF2B5EF4-FFF2-40B4-BE49-F238E27FC236}">
                <a16:creationId xmlns:a16="http://schemas.microsoft.com/office/drawing/2014/main" id="{7E8269E2-8088-4EA2-A2BD-B62FD9ED0FD9}"/>
              </a:ext>
            </a:extLst>
          </p:cNvPr>
          <p:cNvSpPr>
            <a:spLocks noGrp="1"/>
          </p:cNvSpPr>
          <p:nvPr>
            <p:ph type="body" idx="13"/>
          </p:nvPr>
        </p:nvSpPr>
        <p:spPr>
          <a:xfrm>
            <a:off x="102589" y="438150"/>
            <a:ext cx="6515100" cy="638175"/>
          </a:xfrm>
        </p:spPr>
        <p:txBody>
          <a:bodyPr/>
          <a:lstStyle/>
          <a:p>
            <a:r>
              <a:rPr lang="en-US" sz="2000" dirty="0"/>
              <a:t>Twelve Skills for Successful Fostering and Adopting</a:t>
            </a:r>
          </a:p>
        </p:txBody>
      </p:sp>
      <p:sp>
        <p:nvSpPr>
          <p:cNvPr id="4" name="Text Placeholder 3">
            <a:extLst>
              <a:ext uri="{FF2B5EF4-FFF2-40B4-BE49-F238E27FC236}">
                <a16:creationId xmlns:a16="http://schemas.microsoft.com/office/drawing/2014/main" id="{CFB0B26C-16CA-41CA-860C-32C93B7F13F8}"/>
              </a:ext>
            </a:extLst>
          </p:cNvPr>
          <p:cNvSpPr>
            <a:spLocks noGrp="1"/>
          </p:cNvSpPr>
          <p:nvPr>
            <p:ph type="body" idx="14"/>
          </p:nvPr>
        </p:nvSpPr>
        <p:spPr>
          <a:xfrm>
            <a:off x="3556552" y="1081427"/>
            <a:ext cx="3200400" cy="3471523"/>
          </a:xfrm>
        </p:spPr>
        <p:txBody>
          <a:bodyPr/>
          <a:lstStyle/>
          <a:p>
            <a:pPr marL="342900" indent="-342900" fontAlgn="t">
              <a:spcBef>
                <a:spcPts val="600"/>
              </a:spcBef>
              <a:spcAft>
                <a:spcPts val="600"/>
              </a:spcAft>
              <a:buFont typeface="+mj-lt"/>
              <a:buAutoNum type="arabicPeriod" startAt="7"/>
            </a:pPr>
            <a:r>
              <a:rPr lang="en-US" dirty="0">
                <a:solidFill>
                  <a:schemeClr val="tx1"/>
                </a:solidFill>
              </a:rPr>
              <a:t>Manage behaviors</a:t>
            </a:r>
          </a:p>
          <a:p>
            <a:pPr marL="342900" indent="-342900" fontAlgn="t">
              <a:spcBef>
                <a:spcPts val="600"/>
              </a:spcBef>
              <a:spcAft>
                <a:spcPts val="600"/>
              </a:spcAft>
              <a:buFont typeface="+mj-lt"/>
              <a:buAutoNum type="arabicPeriod" startAt="7"/>
            </a:pPr>
            <a:r>
              <a:rPr lang="en-US" dirty="0">
                <a:solidFill>
                  <a:srgbClr val="0070C0"/>
                </a:solidFill>
              </a:rPr>
              <a:t>Build connections</a:t>
            </a:r>
            <a:endParaRPr lang="en-US" b="0" dirty="0">
              <a:solidFill>
                <a:srgbClr val="0070C0"/>
              </a:solidFill>
            </a:endParaRPr>
          </a:p>
          <a:p>
            <a:pPr marL="342900" indent="-342900" fontAlgn="t">
              <a:spcBef>
                <a:spcPts val="600"/>
              </a:spcBef>
              <a:spcAft>
                <a:spcPts val="600"/>
              </a:spcAft>
              <a:buFont typeface="+mj-lt"/>
              <a:buAutoNum type="arabicPeriod" startAt="7"/>
            </a:pPr>
            <a:r>
              <a:rPr lang="en-US" dirty="0">
                <a:solidFill>
                  <a:schemeClr val="tx1"/>
                </a:solidFill>
              </a:rPr>
              <a:t>Build self-esteem</a:t>
            </a:r>
            <a:endParaRPr lang="en-US" b="0" dirty="0">
              <a:solidFill>
                <a:schemeClr val="tx1"/>
              </a:solidFill>
            </a:endParaRPr>
          </a:p>
          <a:p>
            <a:pPr marL="347472" indent="-347472" fontAlgn="t">
              <a:spcBef>
                <a:spcPts val="600"/>
              </a:spcBef>
              <a:spcAft>
                <a:spcPts val="600"/>
              </a:spcAft>
            </a:pPr>
            <a:r>
              <a:rPr lang="en-US" dirty="0">
                <a:solidFill>
                  <a:srgbClr val="0070C0"/>
                </a:solidFill>
              </a:rPr>
              <a:t>10. Assure health and safety</a:t>
            </a:r>
          </a:p>
          <a:p>
            <a:pPr marL="342900" indent="-342900" fontAlgn="t">
              <a:spcBef>
                <a:spcPts val="600"/>
              </a:spcBef>
              <a:spcAft>
                <a:spcPts val="600"/>
              </a:spcAft>
              <a:buFont typeface="+mj-lt"/>
              <a:buAutoNum type="arabicPeriod" startAt="11"/>
            </a:pPr>
            <a:r>
              <a:rPr lang="en-US" dirty="0">
                <a:solidFill>
                  <a:schemeClr val="tx1"/>
                </a:solidFill>
              </a:rPr>
              <a:t>Assess impact</a:t>
            </a:r>
            <a:endParaRPr lang="en-US" b="0" dirty="0">
              <a:solidFill>
                <a:schemeClr val="tx1"/>
              </a:solidFill>
            </a:endParaRPr>
          </a:p>
          <a:p>
            <a:pPr marL="342900" indent="-342900" fontAlgn="t">
              <a:spcBef>
                <a:spcPts val="600"/>
              </a:spcBef>
              <a:spcAft>
                <a:spcPts val="600"/>
              </a:spcAft>
              <a:buFont typeface="+mj-lt"/>
              <a:buAutoNum type="arabicPeriod" startAt="12"/>
            </a:pPr>
            <a:r>
              <a:rPr lang="en-US" dirty="0">
                <a:solidFill>
                  <a:srgbClr val="0070C0"/>
                </a:solidFill>
              </a:rPr>
              <a:t>Make an informed  decision </a:t>
            </a:r>
            <a:endParaRPr lang="en-US" b="0" dirty="0">
              <a:solidFill>
                <a:srgbClr val="0070C0"/>
              </a:solidFill>
            </a:endParaRPr>
          </a:p>
          <a:p>
            <a:endParaRPr lang="en-US" dirty="0"/>
          </a:p>
        </p:txBody>
      </p:sp>
    </p:spTree>
    <p:extLst>
      <p:ext uri="{BB962C8B-B14F-4D97-AF65-F5344CB8AC3E}">
        <p14:creationId xmlns:p14="http://schemas.microsoft.com/office/powerpoint/2010/main" val="2648968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79B57F-FE19-4092-9F27-0B33AB73CB30}"/>
              </a:ext>
            </a:extLst>
          </p:cNvPr>
          <p:cNvSpPr>
            <a:spLocks noGrp="1"/>
          </p:cNvSpPr>
          <p:nvPr>
            <p:ph type="body" idx="13"/>
          </p:nvPr>
        </p:nvSpPr>
        <p:spPr/>
        <p:txBody>
          <a:bodyPr/>
          <a:lstStyle/>
          <a:p>
            <a:r>
              <a:rPr lang="en-US" sz="1800" dirty="0">
                <a:solidFill>
                  <a:schemeClr val="accent1"/>
                </a:solidFill>
              </a:rPr>
              <a:t>Roadwork: </a:t>
            </a:r>
            <a:r>
              <a:rPr lang="en-US" sz="1800" dirty="0"/>
              <a:t>Handout 12, Teamwork Roles of Foster and Adoptive Parents’ Worksheet</a:t>
            </a:r>
          </a:p>
          <a:p>
            <a:endParaRPr lang="en-US" dirty="0"/>
          </a:p>
        </p:txBody>
      </p:sp>
      <p:pic>
        <p:nvPicPr>
          <p:cNvPr id="6" name="Picture 5" descr="A screenshot of a cell phone&#10;&#10;Description automatically generated">
            <a:extLst>
              <a:ext uri="{FF2B5EF4-FFF2-40B4-BE49-F238E27FC236}">
                <a16:creationId xmlns:a16="http://schemas.microsoft.com/office/drawing/2014/main" id="{E2E26AEB-A3FD-48D0-90A2-791A79ABE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131016"/>
            <a:ext cx="2971800" cy="4000060"/>
          </a:xfrm>
          <a:prstGeom prst="rect">
            <a:avLst/>
          </a:prstGeom>
          <a:ln>
            <a:solidFill>
              <a:schemeClr val="tx1"/>
            </a:solidFill>
          </a:ln>
        </p:spPr>
      </p:pic>
    </p:spTree>
    <p:extLst>
      <p:ext uri="{BB962C8B-B14F-4D97-AF65-F5344CB8AC3E}">
        <p14:creationId xmlns:p14="http://schemas.microsoft.com/office/powerpoint/2010/main" val="34404883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643B720-8834-4938-8216-1C19E64E1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5029"/>
            <a:ext cx="6858000" cy="2153442"/>
          </a:xfrm>
          <a:prstGeom prst="rect">
            <a:avLst/>
          </a:prstGeom>
        </p:spPr>
      </p:pic>
      <p:sp>
        <p:nvSpPr>
          <p:cNvPr id="4" name="TextBox 3">
            <a:extLst>
              <a:ext uri="{FF2B5EF4-FFF2-40B4-BE49-F238E27FC236}">
                <a16:creationId xmlns:a16="http://schemas.microsoft.com/office/drawing/2014/main" id="{A6484A86-2936-45D1-B047-4FEA31732B8B}"/>
              </a:ext>
            </a:extLst>
          </p:cNvPr>
          <p:cNvSpPr txBox="1"/>
          <p:nvPr/>
        </p:nvSpPr>
        <p:spPr>
          <a:xfrm>
            <a:off x="2286000" y="2647950"/>
            <a:ext cx="2286000" cy="923330"/>
          </a:xfrm>
          <a:prstGeom prst="rect">
            <a:avLst/>
          </a:prstGeom>
          <a:noFill/>
        </p:spPr>
        <p:txBody>
          <a:bodyPr wrap="square" rtlCol="0">
            <a:spAutoFit/>
          </a:bodyPr>
          <a:lstStyle/>
          <a:p>
            <a:r>
              <a:rPr lang="en-US" sz="1200" dirty="0">
                <a:solidFill>
                  <a:schemeClr val="accent4"/>
                </a:solidFill>
              </a:rPr>
              <a:t>Temporary care for children who can’t live with their family right now</a:t>
            </a:r>
          </a:p>
          <a:p>
            <a:endParaRPr lang="en-US" dirty="0"/>
          </a:p>
        </p:txBody>
      </p:sp>
      <p:sp>
        <p:nvSpPr>
          <p:cNvPr id="5" name="TextBox 4">
            <a:extLst>
              <a:ext uri="{FF2B5EF4-FFF2-40B4-BE49-F238E27FC236}">
                <a16:creationId xmlns:a16="http://schemas.microsoft.com/office/drawing/2014/main" id="{16F0327D-8D0C-4DBB-92D4-7A738D6B1EDC}"/>
              </a:ext>
            </a:extLst>
          </p:cNvPr>
          <p:cNvSpPr txBox="1"/>
          <p:nvPr/>
        </p:nvSpPr>
        <p:spPr>
          <a:xfrm>
            <a:off x="4530724" y="2647950"/>
            <a:ext cx="2286000" cy="461665"/>
          </a:xfrm>
          <a:prstGeom prst="rect">
            <a:avLst/>
          </a:prstGeom>
          <a:noFill/>
        </p:spPr>
        <p:txBody>
          <a:bodyPr wrap="square" rtlCol="0">
            <a:spAutoFit/>
          </a:bodyPr>
          <a:lstStyle/>
          <a:p>
            <a:r>
              <a:rPr lang="en-US" sz="1200" dirty="0">
                <a:solidFill>
                  <a:schemeClr val="accent4"/>
                </a:solidFill>
              </a:rPr>
              <a:t>To keep the children safe and to help them return home </a:t>
            </a:r>
          </a:p>
        </p:txBody>
      </p:sp>
      <p:sp>
        <p:nvSpPr>
          <p:cNvPr id="6" name="TextBox 5">
            <a:extLst>
              <a:ext uri="{FF2B5EF4-FFF2-40B4-BE49-F238E27FC236}">
                <a16:creationId xmlns:a16="http://schemas.microsoft.com/office/drawing/2014/main" id="{D8765A2B-3500-4917-9278-1FD892E53392}"/>
              </a:ext>
            </a:extLst>
          </p:cNvPr>
          <p:cNvSpPr txBox="1"/>
          <p:nvPr/>
        </p:nvSpPr>
        <p:spPr>
          <a:xfrm>
            <a:off x="152400" y="971550"/>
            <a:ext cx="1743988" cy="369332"/>
          </a:xfrm>
          <a:prstGeom prst="rect">
            <a:avLst/>
          </a:prstGeom>
          <a:noFill/>
        </p:spPr>
        <p:txBody>
          <a:bodyPr wrap="square" rtlCol="0">
            <a:spAutoFit/>
          </a:bodyPr>
          <a:lstStyle/>
          <a:p>
            <a:r>
              <a:rPr lang="en-US" dirty="0">
                <a:solidFill>
                  <a:schemeClr val="tx2"/>
                </a:solidFill>
              </a:rPr>
              <a:t>Example: </a:t>
            </a:r>
          </a:p>
        </p:txBody>
      </p:sp>
      <p:sp>
        <p:nvSpPr>
          <p:cNvPr id="7" name="TextBox 6">
            <a:extLst>
              <a:ext uri="{FF2B5EF4-FFF2-40B4-BE49-F238E27FC236}">
                <a16:creationId xmlns:a16="http://schemas.microsoft.com/office/drawing/2014/main" id="{B30F983F-5D41-40F1-A1C6-E6D30C530A3A}"/>
              </a:ext>
            </a:extLst>
          </p:cNvPr>
          <p:cNvSpPr txBox="1"/>
          <p:nvPr/>
        </p:nvSpPr>
        <p:spPr>
          <a:xfrm>
            <a:off x="248200" y="3987284"/>
            <a:ext cx="5288627" cy="369332"/>
          </a:xfrm>
          <a:prstGeom prst="rect">
            <a:avLst/>
          </a:prstGeom>
          <a:noFill/>
        </p:spPr>
        <p:txBody>
          <a:bodyPr wrap="none" rtlCol="0">
            <a:spAutoFit/>
          </a:bodyPr>
          <a:lstStyle/>
          <a:p>
            <a:r>
              <a:rPr lang="en-US" dirty="0">
                <a:solidFill>
                  <a:schemeClr val="tx2"/>
                </a:solidFill>
              </a:rPr>
              <a:t>If the concept is not familiar to you, leave it blank. </a:t>
            </a:r>
          </a:p>
        </p:txBody>
      </p:sp>
    </p:spTree>
    <p:extLst>
      <p:ext uri="{BB962C8B-B14F-4D97-AF65-F5344CB8AC3E}">
        <p14:creationId xmlns:p14="http://schemas.microsoft.com/office/powerpoint/2010/main" val="31627014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a:extLst>
              <a:ext uri="{FF2B5EF4-FFF2-40B4-BE49-F238E27FC236}">
                <a16:creationId xmlns:a16="http://schemas.microsoft.com/office/drawing/2014/main" id="{0944FA4E-421A-4B32-A76C-626EC43A548A}"/>
              </a:ext>
            </a:extLst>
          </p:cNvPr>
          <p:cNvSpPr>
            <a:spLocks noGrp="1" noChangeArrowheads="1"/>
          </p:cNvSpPr>
          <p:nvPr>
            <p:ph type="body" idx="1"/>
          </p:nvPr>
        </p:nvSpPr>
        <p:spPr/>
        <p:txBody>
          <a:bodyPr/>
          <a:lstStyle/>
          <a:p>
            <a:pPr marL="471469" lvl="2" indent="-214313">
              <a:spcBef>
                <a:spcPts val="0"/>
              </a:spcBef>
              <a:spcAft>
                <a:spcPts val="1350"/>
              </a:spcAft>
              <a:buFont typeface="Arial" panose="020B0604020202020204" pitchFamily="34" charset="0"/>
              <a:buChar char="•"/>
            </a:pPr>
            <a:r>
              <a:rPr lang="en-US" altLang="en-US" sz="1800" b="1" dirty="0">
                <a:solidFill>
                  <a:srgbClr val="646569"/>
                </a:solidFill>
              </a:rPr>
              <a:t>Review all the handouts</a:t>
            </a:r>
          </a:p>
          <a:p>
            <a:pPr marL="471469" lvl="2" indent="-214313">
              <a:spcBef>
                <a:spcPts val="0"/>
              </a:spcBef>
              <a:spcAft>
                <a:spcPts val="1350"/>
              </a:spcAft>
              <a:buFont typeface="Arial" panose="020B0604020202020204" pitchFamily="34" charset="0"/>
              <a:buChar char="•"/>
            </a:pPr>
            <a:r>
              <a:rPr lang="en-US" altLang="en-US" sz="1800" b="1" dirty="0">
                <a:solidFill>
                  <a:srgbClr val="646569"/>
                </a:solidFill>
              </a:rPr>
              <a:t>Complete Handout 10, “Creating an </a:t>
            </a:r>
            <a:r>
              <a:rPr lang="en-US" altLang="en-US" sz="1800" b="1" dirty="0" err="1">
                <a:solidFill>
                  <a:srgbClr val="646569"/>
                </a:solidFill>
              </a:rPr>
              <a:t>EcoMap</a:t>
            </a:r>
            <a:r>
              <a:rPr lang="en-US" altLang="en-US" sz="1800" b="1" dirty="0">
                <a:solidFill>
                  <a:srgbClr val="646569"/>
                </a:solidFill>
              </a:rPr>
              <a:t>-Worksheet” </a:t>
            </a:r>
          </a:p>
          <a:p>
            <a:pPr marL="471469" lvl="2" indent="-214313">
              <a:spcBef>
                <a:spcPts val="0"/>
              </a:spcBef>
              <a:spcAft>
                <a:spcPts val="1350"/>
              </a:spcAft>
              <a:buFont typeface="Arial" panose="020B0604020202020204" pitchFamily="34" charset="0"/>
              <a:buChar char="•"/>
            </a:pPr>
            <a:r>
              <a:rPr lang="en-US" altLang="en-US" sz="1800" b="1" dirty="0">
                <a:solidFill>
                  <a:srgbClr val="646569"/>
                </a:solidFill>
              </a:rPr>
              <a:t>Complete Handout 11, “First Day”</a:t>
            </a:r>
          </a:p>
          <a:p>
            <a:pPr marL="471469" lvl="2" indent="-214313">
              <a:spcBef>
                <a:spcPts val="0"/>
              </a:spcBef>
              <a:spcAft>
                <a:spcPts val="1350"/>
              </a:spcAft>
              <a:buFont typeface="Arial" panose="020B0604020202020204" pitchFamily="34" charset="0"/>
              <a:buChar char="•"/>
            </a:pPr>
            <a:r>
              <a:rPr lang="en-US" altLang="en-US" sz="1800" b="1" dirty="0">
                <a:solidFill>
                  <a:srgbClr val="646569"/>
                </a:solidFill>
              </a:rPr>
              <a:t>Complete Handout 12, “Teamwork Roles of Foster and Adoptive Parents Worksheet,” and bring to Meeting 9</a:t>
            </a:r>
          </a:p>
          <a:p>
            <a:pPr marL="471469" lvl="2" indent="-214313">
              <a:spcBef>
                <a:spcPts val="0"/>
              </a:spcBef>
              <a:spcAft>
                <a:spcPts val="1350"/>
              </a:spcAft>
              <a:buFont typeface="Arial" panose="020B0604020202020204" pitchFamily="34" charset="0"/>
              <a:buChar char="•"/>
            </a:pPr>
            <a:endParaRPr lang="en-US" altLang="en-US" sz="1800" b="1" dirty="0">
              <a:solidFill>
                <a:srgbClr val="646569"/>
              </a:solidFill>
            </a:endParaRPr>
          </a:p>
        </p:txBody>
      </p:sp>
      <p:sp>
        <p:nvSpPr>
          <p:cNvPr id="2" name="Text Placeholder 1">
            <a:extLst>
              <a:ext uri="{FF2B5EF4-FFF2-40B4-BE49-F238E27FC236}">
                <a16:creationId xmlns:a16="http://schemas.microsoft.com/office/drawing/2014/main" id="{474DD721-70B7-486E-B0C8-0CFFA2C99F21}"/>
              </a:ext>
            </a:extLst>
          </p:cNvPr>
          <p:cNvSpPr>
            <a:spLocks noGrp="1"/>
          </p:cNvSpPr>
          <p:nvPr>
            <p:ph type="body" idx="13"/>
          </p:nvPr>
        </p:nvSpPr>
        <p:spPr/>
        <p:txBody>
          <a:bodyPr/>
          <a:lstStyle/>
          <a:p>
            <a:r>
              <a:rPr lang="en-US" altLang="en-US" dirty="0"/>
              <a:t>Roadwork</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8B683-A187-44B1-A8DF-13338C2DD700}"/>
              </a:ext>
            </a:extLst>
          </p:cNvPr>
          <p:cNvSpPr>
            <a:spLocks noGrp="1"/>
          </p:cNvSpPr>
          <p:nvPr>
            <p:ph type="body" idx="1"/>
          </p:nvPr>
        </p:nvSpPr>
        <p:spPr>
          <a:xfrm>
            <a:off x="152400" y="1581150"/>
            <a:ext cx="6477000" cy="2819403"/>
          </a:xfrm>
        </p:spPr>
        <p:txBody>
          <a:bodyPr/>
          <a:lstStyle/>
          <a:p>
            <a:r>
              <a:rPr lang="en-US" altLang="en-US" sz="4400" dirty="0">
                <a:solidFill>
                  <a:srgbClr val="0070C0"/>
                </a:solidFill>
              </a:rPr>
              <a:t>P</a:t>
            </a:r>
            <a:r>
              <a:rPr lang="en-US" altLang="en-US" sz="4400" dirty="0"/>
              <a:t>artnership</a:t>
            </a:r>
          </a:p>
          <a:p>
            <a:r>
              <a:rPr lang="en-US" altLang="en-US" sz="4400" dirty="0">
                <a:solidFill>
                  <a:srgbClr val="0070C0"/>
                </a:solidFill>
              </a:rPr>
              <a:t>I</a:t>
            </a:r>
            <a:r>
              <a:rPr lang="en-US" altLang="en-US" sz="4400" dirty="0"/>
              <a:t>n </a:t>
            </a:r>
          </a:p>
          <a:p>
            <a:r>
              <a:rPr lang="en-US" altLang="en-US" sz="4400" dirty="0">
                <a:solidFill>
                  <a:srgbClr val="0070C0"/>
                </a:solidFill>
              </a:rPr>
              <a:t>P</a:t>
            </a:r>
            <a:r>
              <a:rPr lang="en-US" altLang="en-US" sz="4400" dirty="0"/>
              <a:t>arenting Experience</a:t>
            </a:r>
          </a:p>
          <a:p>
            <a:endParaRPr lang="en-US" dirty="0"/>
          </a:p>
        </p:txBody>
      </p:sp>
      <p:sp>
        <p:nvSpPr>
          <p:cNvPr id="3" name="Text Placeholder 2">
            <a:extLst>
              <a:ext uri="{FF2B5EF4-FFF2-40B4-BE49-F238E27FC236}">
                <a16:creationId xmlns:a16="http://schemas.microsoft.com/office/drawing/2014/main" id="{89232671-D4C6-4553-BED2-066B45D563B0}"/>
              </a:ext>
            </a:extLst>
          </p:cNvPr>
          <p:cNvSpPr>
            <a:spLocks noGrp="1"/>
          </p:cNvSpPr>
          <p:nvPr>
            <p:ph type="body" idx="13"/>
          </p:nvPr>
        </p:nvSpPr>
        <p:spPr/>
        <p:txBody>
          <a:bodyPr/>
          <a:lstStyle/>
          <a:p>
            <a:r>
              <a:rPr lang="en-US" dirty="0"/>
              <a:t>It’s Time for a </a:t>
            </a:r>
            <a:r>
              <a:rPr lang="en-US" dirty="0">
                <a:solidFill>
                  <a:schemeClr val="accent1"/>
                </a:solidFill>
              </a:rPr>
              <a:t>PIP</a:t>
            </a:r>
            <a:r>
              <a:rPr lang="en-US" dirty="0"/>
              <a:t>!</a:t>
            </a:r>
          </a:p>
        </p:txBody>
      </p:sp>
    </p:spTree>
    <p:extLst>
      <p:ext uri="{BB962C8B-B14F-4D97-AF65-F5344CB8AC3E}">
        <p14:creationId xmlns:p14="http://schemas.microsoft.com/office/powerpoint/2010/main" val="268523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0138866-0FCD-401F-8DCA-FBDFADBC0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66750"/>
            <a:ext cx="3698620" cy="4229100"/>
          </a:xfrm>
          <a:prstGeom prst="rect">
            <a:avLst/>
          </a:prstGeom>
          <a:ln>
            <a:solidFill>
              <a:schemeClr val="tx1"/>
            </a:solidFill>
          </a:ln>
        </p:spPr>
      </p:pic>
    </p:spTree>
    <p:extLst>
      <p:ext uri="{BB962C8B-B14F-4D97-AF65-F5344CB8AC3E}">
        <p14:creationId xmlns:p14="http://schemas.microsoft.com/office/powerpoint/2010/main" val="15750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A01C3C-45D5-4ABF-A65E-71502AFE7F31}"/>
              </a:ext>
            </a:extLst>
          </p:cNvPr>
          <p:cNvSpPr>
            <a:spLocks noGrp="1"/>
          </p:cNvSpPr>
          <p:nvPr>
            <p:ph type="body" idx="13"/>
          </p:nvPr>
        </p:nvSpPr>
        <p:spPr>
          <a:xfrm>
            <a:off x="114300" y="438153"/>
            <a:ext cx="6515100" cy="685797"/>
          </a:xfrm>
        </p:spPr>
        <p:txBody>
          <a:bodyPr/>
          <a:lstStyle/>
          <a:p>
            <a:r>
              <a:rPr lang="en-US" sz="2000" dirty="0">
                <a:solidFill>
                  <a:schemeClr val="accent1"/>
                </a:solidFill>
              </a:rPr>
              <a:t>Roadwork from Last Meeting:</a:t>
            </a:r>
          </a:p>
          <a:p>
            <a:r>
              <a:rPr lang="en-US" sz="2000" dirty="0"/>
              <a:t>Meeting 7 Handout 11, Strengths/Needs Worksheet</a:t>
            </a:r>
          </a:p>
        </p:txBody>
      </p:sp>
      <p:pic>
        <p:nvPicPr>
          <p:cNvPr id="4" name="Picture 3" descr="A screenshot of a cell phone&#10;&#10;Description automatically generated">
            <a:extLst>
              <a:ext uri="{FF2B5EF4-FFF2-40B4-BE49-F238E27FC236}">
                <a16:creationId xmlns:a16="http://schemas.microsoft.com/office/drawing/2014/main" id="{50446138-C990-4ED5-A50E-6B292671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76350"/>
            <a:ext cx="4953000" cy="3619501"/>
          </a:xfrm>
          <a:prstGeom prst="rect">
            <a:avLst/>
          </a:prstGeom>
          <a:ln>
            <a:solidFill>
              <a:schemeClr val="tx1"/>
            </a:solidFill>
          </a:ln>
        </p:spPr>
      </p:pic>
    </p:spTree>
    <p:extLst>
      <p:ext uri="{BB962C8B-B14F-4D97-AF65-F5344CB8AC3E}">
        <p14:creationId xmlns:p14="http://schemas.microsoft.com/office/powerpoint/2010/main" val="542533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780898-3F0B-4742-8E88-98E86BF0463A}"/>
              </a:ext>
            </a:extLst>
          </p:cNvPr>
          <p:cNvSpPr>
            <a:spLocks noGrp="1"/>
          </p:cNvSpPr>
          <p:nvPr>
            <p:ph type="body" idx="13"/>
          </p:nvPr>
        </p:nvSpPr>
        <p:spPr>
          <a:xfrm>
            <a:off x="114300" y="514350"/>
            <a:ext cx="1485900" cy="1371600"/>
          </a:xfrm>
        </p:spPr>
        <p:txBody>
          <a:bodyPr/>
          <a:lstStyle/>
          <a:p>
            <a:r>
              <a:rPr lang="en-US" altLang="en-US" sz="2000" dirty="0">
                <a:solidFill>
                  <a:schemeClr val="accent1"/>
                </a:solidFill>
              </a:rPr>
              <a:t>Let’s look at: </a:t>
            </a:r>
            <a:r>
              <a:rPr lang="en-US" altLang="en-US" sz="2000" dirty="0"/>
              <a:t>Handout 1</a:t>
            </a:r>
            <a:endParaRPr lang="en-US" sz="2000" dirty="0"/>
          </a:p>
          <a:p>
            <a:endParaRPr lang="en-US" dirty="0"/>
          </a:p>
        </p:txBody>
      </p:sp>
      <p:pic>
        <p:nvPicPr>
          <p:cNvPr id="5" name="Picture 4" descr="Graphical user interface, text, application, email&#10;&#10;Description automatically generated">
            <a:extLst>
              <a:ext uri="{FF2B5EF4-FFF2-40B4-BE49-F238E27FC236}">
                <a16:creationId xmlns:a16="http://schemas.microsoft.com/office/drawing/2014/main" id="{84473C41-23F6-459F-96AD-9151BEA37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33674"/>
            <a:ext cx="3386049" cy="4876152"/>
          </a:xfrm>
          <a:prstGeom prst="rect">
            <a:avLst/>
          </a:prstGeom>
          <a:ln>
            <a:solidFill>
              <a:schemeClr val="tx1"/>
            </a:solidFill>
          </a:ln>
        </p:spPr>
      </p:pic>
    </p:spTree>
    <p:extLst>
      <p:ext uri="{BB962C8B-B14F-4D97-AF65-F5344CB8AC3E}">
        <p14:creationId xmlns:p14="http://schemas.microsoft.com/office/powerpoint/2010/main" val="415163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F7C6AD60-695E-4F74-AACC-8CF9A773B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585" y="149036"/>
            <a:ext cx="3613015" cy="4994463"/>
          </a:xfrm>
          <a:prstGeom prst="rect">
            <a:avLst/>
          </a:prstGeom>
          <a:ln>
            <a:solidFill>
              <a:schemeClr val="tx1"/>
            </a:solidFill>
          </a:ln>
        </p:spPr>
      </p:pic>
    </p:spTree>
    <p:extLst>
      <p:ext uri="{BB962C8B-B14F-4D97-AF65-F5344CB8AC3E}">
        <p14:creationId xmlns:p14="http://schemas.microsoft.com/office/powerpoint/2010/main" val="987423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VER MASTER" val="Kge4UE8P"/>
  <p:tag name="ARTICULATE_DESIGN_ID_SECTION MASTER" val="77P8lO9T"/>
  <p:tag name="ARTICULATE_DESIGN_ID_CONTENT MASTER" val="SRzDWeLR"/>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30491</TotalTime>
  <Words>1241</Words>
  <Application>Microsoft Office PowerPoint</Application>
  <PresentationFormat>Custom</PresentationFormat>
  <Paragraphs>132</Paragraphs>
  <Slides>58</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58</vt:i4>
      </vt:variant>
    </vt:vector>
  </HeadingPairs>
  <TitlesOfParts>
    <vt:vector size="65" baseType="lpstr">
      <vt:lpstr>Arial</vt:lpstr>
      <vt:lpstr>Calibri</vt:lpstr>
      <vt:lpstr>Verdana</vt:lpstr>
      <vt:lpstr>Cover Master</vt:lpstr>
      <vt:lpstr>Section Master</vt:lpstr>
      <vt:lpstr>Content Master</vt:lpstr>
      <vt:lpstr>1_Content Master</vt:lpstr>
      <vt:lpstr>Online GPS II/MAPP</vt:lpstr>
      <vt:lpstr>Meeting 8  Understanding the Impact of Fostering and Adopting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Research Foundation of 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Graff-Baker, Beth (CDHS)</dc:creator>
  <cp:lastModifiedBy>Shin, Helen (ACS Consultant)</cp:lastModifiedBy>
  <cp:revision>527</cp:revision>
  <cp:lastPrinted>2020-07-28T15:35:21Z</cp:lastPrinted>
  <dcterms:created xsi:type="dcterms:W3CDTF">2005-09-23T17:08:04Z</dcterms:created>
  <dcterms:modified xsi:type="dcterms:W3CDTF">2020-12-15T19:59:00Z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2EA143A5-853A-4231-A08B-6C0A1EFE312E</vt:lpwstr>
  </property>
  <property fmtid="{D5CDD505-2E9C-101B-9397-08002B2CF9AE}" pid="3" name="ArticulatePath">
    <vt:lpwstr>GPS II MAPP Meetings 1 - 10_021120_JD</vt:lpwstr>
  </property>
</Properties>
</file>